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</p:sldMasterIdLst>
  <p:notesMasterIdLst>
    <p:notesMasterId r:id="rId75"/>
  </p:notesMasterIdLst>
  <p:handoutMasterIdLst>
    <p:handoutMasterId r:id="rId76"/>
  </p:handoutMasterIdLst>
  <p:sldIdLst>
    <p:sldId id="271" r:id="rId7"/>
    <p:sldId id="439" r:id="rId8"/>
    <p:sldId id="489" r:id="rId9"/>
    <p:sldId id="441" r:id="rId10"/>
    <p:sldId id="451" r:id="rId11"/>
    <p:sldId id="370" r:id="rId12"/>
    <p:sldId id="272" r:id="rId13"/>
    <p:sldId id="464" r:id="rId14"/>
    <p:sldId id="486" r:id="rId15"/>
    <p:sldId id="469" r:id="rId16"/>
    <p:sldId id="488" r:id="rId17"/>
    <p:sldId id="401" r:id="rId18"/>
    <p:sldId id="403" r:id="rId19"/>
    <p:sldId id="444" r:id="rId20"/>
    <p:sldId id="445" r:id="rId21"/>
    <p:sldId id="446" r:id="rId22"/>
    <p:sldId id="452" r:id="rId23"/>
    <p:sldId id="453" r:id="rId24"/>
    <p:sldId id="454" r:id="rId25"/>
    <p:sldId id="458" r:id="rId26"/>
    <p:sldId id="471" r:id="rId27"/>
    <p:sldId id="472" r:id="rId28"/>
    <p:sldId id="473" r:id="rId29"/>
    <p:sldId id="474" r:id="rId30"/>
    <p:sldId id="460" r:id="rId31"/>
    <p:sldId id="468" r:id="rId32"/>
    <p:sldId id="355" r:id="rId33"/>
    <p:sldId id="342" r:id="rId34"/>
    <p:sldId id="465" r:id="rId35"/>
    <p:sldId id="427" r:id="rId36"/>
    <p:sldId id="429" r:id="rId37"/>
    <p:sldId id="430" r:id="rId38"/>
    <p:sldId id="434" r:id="rId39"/>
    <p:sldId id="436" r:id="rId40"/>
    <p:sldId id="437" r:id="rId41"/>
    <p:sldId id="352" r:id="rId42"/>
    <p:sldId id="363" r:id="rId43"/>
    <p:sldId id="368" r:id="rId44"/>
    <p:sldId id="364" r:id="rId45"/>
    <p:sldId id="341" r:id="rId46"/>
    <p:sldId id="365" r:id="rId47"/>
    <p:sldId id="408" r:id="rId48"/>
    <p:sldId id="366" r:id="rId49"/>
    <p:sldId id="358" r:id="rId50"/>
    <p:sldId id="357" r:id="rId51"/>
    <p:sldId id="360" r:id="rId52"/>
    <p:sldId id="367" r:id="rId53"/>
    <p:sldId id="466" r:id="rId54"/>
    <p:sldId id="409" r:id="rId55"/>
    <p:sldId id="487" r:id="rId56"/>
    <p:sldId id="412" r:id="rId57"/>
    <p:sldId id="415" r:id="rId58"/>
    <p:sldId id="418" r:id="rId59"/>
    <p:sldId id="475" r:id="rId60"/>
    <p:sldId id="481" r:id="rId61"/>
    <p:sldId id="482" r:id="rId62"/>
    <p:sldId id="483" r:id="rId63"/>
    <p:sldId id="485" r:id="rId64"/>
    <p:sldId id="476" r:id="rId65"/>
    <p:sldId id="410" r:id="rId66"/>
    <p:sldId id="423" r:id="rId67"/>
    <p:sldId id="424" r:id="rId68"/>
    <p:sldId id="463" r:id="rId69"/>
    <p:sldId id="462" r:id="rId70"/>
    <p:sldId id="371" r:id="rId71"/>
    <p:sldId id="372" r:id="rId72"/>
    <p:sldId id="373" r:id="rId73"/>
    <p:sldId id="306" r:id="rId74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urostile LT Std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3FF"/>
    <a:srgbClr val="FCCC02"/>
    <a:srgbClr val="FEE682"/>
    <a:srgbClr val="FDD631"/>
    <a:srgbClr val="77933C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7" autoAdjust="0"/>
    <p:restoredTop sz="91314" autoAdjust="0"/>
  </p:normalViewPr>
  <p:slideViewPr>
    <p:cSldViewPr snapToObjects="1">
      <p:cViewPr varScale="1">
        <p:scale>
          <a:sx n="56" d="100"/>
          <a:sy n="56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32"/>
    </p:cViewPr>
  </p:sorterViewPr>
  <p:notesViewPr>
    <p:cSldViewPr>
      <p:cViewPr>
        <p:scale>
          <a:sx n="82" d="100"/>
          <a:sy n="82" d="100"/>
        </p:scale>
        <p:origin x="-2274" y="414"/>
      </p:cViewPr>
      <p:guideLst>
        <p:guide orient="horz" pos="310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Findings during alignment process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explosion val="25"/>
          <c:dPt>
            <c:idx val="3"/>
            <c:bubble3D val="0"/>
            <c:explosion val="7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lov-able vocabs</c:v>
                </c:pt>
                <c:pt idx="1">
                  <c:v>Intersect-prefixes</c:v>
                </c:pt>
                <c:pt idx="2">
                  <c:v>vocabs in LOV</c:v>
                </c:pt>
                <c:pt idx="3">
                  <c:v>vocabs in prefix.cc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227.0</c:v>
                </c:pt>
                <c:pt idx="1">
                  <c:v>188.0</c:v>
                </c:pt>
                <c:pt idx="2">
                  <c:v>321.0</c:v>
                </c:pt>
                <c:pt idx="3">
                  <c:v>925.0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9028652668416"/>
          <c:y val="0.370991542723826"/>
          <c:w val="0.262082458442695"/>
          <c:h val="0.371905803441236"/>
        </c:manualLayout>
      </c:layout>
      <c:overlay val="0"/>
    </c:legend>
    <c:plotVisOnly val="1"/>
    <c:dispBlanksAs val="zero"/>
    <c:showDLblsOverMax val="0"/>
  </c:chart>
  <c:spPr>
    <a:ln>
      <a:solidFill>
        <a:srgbClr val="BBE0E3">
          <a:lumMod val="75000"/>
        </a:srgbClr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B71ABF-50A5-44F3-9A94-A8B52E6276CF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3DC6-CEF1-45F0-9B65-FF328441D342}">
      <dgm:prSet phldrT="[Texte]"/>
      <dgm:spPr>
        <a:xfrm>
          <a:off x="533065" y="3118467"/>
          <a:ext cx="2122097" cy="84388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4DCE4F72-DB2A-4CF6-82F4-4755885CC0A3}" type="parTrans" cxnId="{CF28E28C-A708-479D-ACCC-4A73FF2B2F87}">
      <dgm:prSet/>
      <dgm:spPr/>
      <dgm:t>
        <a:bodyPr/>
        <a:lstStyle/>
        <a:p>
          <a:endParaRPr lang="en-US"/>
        </a:p>
      </dgm:t>
    </dgm:pt>
    <dgm:pt modelId="{E42478E0-B95D-4268-A44B-3B0B333C689C}" type="sibTrans" cxnId="{CF28E28C-A708-479D-ACCC-4A73FF2B2F87}">
      <dgm:prSet/>
      <dgm:spPr>
        <a:xfrm>
          <a:off x="1361044" y="2100898"/>
          <a:ext cx="2543308" cy="2543308"/>
        </a:xfr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24F2D1D-1762-4B75-A5E6-97E9902F2835}">
      <dgm:prSet phldrT="[Texte]"/>
      <dgm:spPr>
        <a:xfrm>
          <a:off x="2541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E02EB09-1126-4A0D-B754-E82C9F92308D}" type="parTrans" cxnId="{EA2D8463-E8D4-4376-8F46-BFA371320925}">
      <dgm:prSet/>
      <dgm:spPr/>
      <dgm:t>
        <a:bodyPr/>
        <a:lstStyle/>
        <a:p>
          <a:endParaRPr lang="en-US"/>
        </a:p>
      </dgm:t>
    </dgm:pt>
    <dgm:pt modelId="{6E232A78-E423-4268-81F3-FA23E9E27746}" type="sibTrans" cxnId="{EA2D8463-E8D4-4376-8F46-BFA371320925}">
      <dgm:prSet/>
      <dgm:spPr/>
      <dgm:t>
        <a:bodyPr/>
        <a:lstStyle/>
        <a:p>
          <a:endParaRPr lang="en-US"/>
        </a:p>
      </dgm:t>
    </dgm:pt>
    <dgm:pt modelId="{87415A26-C2A9-4F8D-AABF-8DECE1374F8C}">
      <dgm:prSet phldrT="[Texte]"/>
      <dgm:spPr>
        <a:xfrm>
          <a:off x="3525388" y="1149394"/>
          <a:ext cx="2122097" cy="843888"/>
        </a:xfr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B3CCEC20-4CF8-41C7-85B9-37CD443E5D3B}" type="parTrans" cxnId="{2550A2C0-A671-46B4-8654-1C679BBCF7DB}">
      <dgm:prSet/>
      <dgm:spPr/>
      <dgm:t>
        <a:bodyPr/>
        <a:lstStyle/>
        <a:p>
          <a:endParaRPr lang="en-US"/>
        </a:p>
      </dgm:t>
    </dgm:pt>
    <dgm:pt modelId="{08938883-CFE6-45FF-B95B-EC4214AC68C6}" type="sibTrans" cxnId="{2550A2C0-A671-46B4-8654-1C679BBCF7DB}">
      <dgm:prSet/>
      <dgm:spPr>
        <a:xfrm>
          <a:off x="4333472" y="390337"/>
          <a:ext cx="2848359" cy="2848359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7F40B44-3DF6-447E-A0AA-C11DBD8AA91B}">
      <dgm:prSet phldrT="[Texte]"/>
      <dgm:spPr>
        <a:xfrm>
          <a:off x="2994864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CD36555C-1156-42C7-8328-8352735ACA5D}" type="parTrans" cxnId="{40E7B7A4-232A-45C3-A2E3-CB1F6620908A}">
      <dgm:prSet/>
      <dgm:spPr/>
      <dgm:t>
        <a:bodyPr/>
        <a:lstStyle/>
        <a:p>
          <a:endParaRPr lang="en-US"/>
        </a:p>
      </dgm:t>
    </dgm:pt>
    <dgm:pt modelId="{73F44FD9-8AB3-4317-B476-98D5D0BE2B2E}" type="sibTrans" cxnId="{40E7B7A4-232A-45C3-A2E3-CB1F6620908A}">
      <dgm:prSet/>
      <dgm:spPr/>
      <dgm:t>
        <a:bodyPr/>
        <a:lstStyle/>
        <a:p>
          <a:endParaRPr lang="en-US"/>
        </a:p>
      </dgm:t>
    </dgm:pt>
    <dgm:pt modelId="{D5DDF55F-F04E-4AD5-8602-A53E835E7338}">
      <dgm:prSet phldrT="[Texte]"/>
      <dgm:spPr>
        <a:xfrm>
          <a:off x="6517711" y="3118467"/>
          <a:ext cx="2122097" cy="843888"/>
        </a:xfr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gm:t>
    </dgm:pt>
    <dgm:pt modelId="{AED41C23-94F2-4BA5-AFCA-4E01E4AE9A1B}" type="parTrans" cxnId="{1D2DE120-F2A0-4C9F-B9D8-EADA60C9FE2A}">
      <dgm:prSet/>
      <dgm:spPr/>
      <dgm:t>
        <a:bodyPr/>
        <a:lstStyle/>
        <a:p>
          <a:endParaRPr lang="en-US"/>
        </a:p>
      </dgm:t>
    </dgm:pt>
    <dgm:pt modelId="{0ADE5585-0371-4923-AEEC-5C308479BA3B}" type="sibTrans" cxnId="{1D2DE120-F2A0-4C9F-B9D8-EADA60C9FE2A}">
      <dgm:prSet/>
      <dgm:spPr/>
      <dgm:t>
        <a:bodyPr/>
        <a:lstStyle/>
        <a:p>
          <a:endParaRPr lang="en-US"/>
        </a:p>
      </dgm:t>
    </dgm:pt>
    <dgm:pt modelId="{D224CE5B-523E-4B46-AC40-C707BE8F5FE0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708B86F8-88C0-411D-89AE-A809BFD66284}" type="parTrans" cxnId="{4D2F37FA-1C2C-40AF-A3EC-31ABD53D860C}">
      <dgm:prSet/>
      <dgm:spPr/>
      <dgm:t>
        <a:bodyPr/>
        <a:lstStyle/>
        <a:p>
          <a:endParaRPr lang="en-US"/>
        </a:p>
      </dgm:t>
    </dgm:pt>
    <dgm:pt modelId="{ADAD5680-B114-404B-9C6B-77D9B0222D13}" type="sibTrans" cxnId="{4D2F37FA-1C2C-40AF-A3EC-31ABD53D860C}">
      <dgm:prSet/>
      <dgm:spPr/>
      <dgm:t>
        <a:bodyPr/>
        <a:lstStyle/>
        <a:p>
          <a:endParaRPr lang="en-US"/>
        </a:p>
      </dgm:t>
    </dgm:pt>
    <dgm:pt modelId="{13AC408F-FD83-4982-9095-C55845015F3D}">
      <dgm:prSet/>
      <dgm:spPr>
        <a:xfrm>
          <a:off x="5987187" y="1571338"/>
          <a:ext cx="2387359" cy="1969072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gm:t>
    </dgm:pt>
    <dgm:pt modelId="{6D788551-23B3-440A-A507-70157C402EA9}" type="parTrans" cxnId="{025AF0BA-6588-448E-86AD-CB53758AB54C}">
      <dgm:prSet/>
      <dgm:spPr/>
      <dgm:t>
        <a:bodyPr/>
        <a:lstStyle/>
        <a:p>
          <a:endParaRPr lang="en-US"/>
        </a:p>
      </dgm:t>
    </dgm:pt>
    <dgm:pt modelId="{48974947-12ED-4505-A12B-692F94786110}" type="sibTrans" cxnId="{025AF0BA-6588-448E-86AD-CB53758AB54C}">
      <dgm:prSet/>
      <dgm:spPr/>
      <dgm:t>
        <a:bodyPr/>
        <a:lstStyle/>
        <a:p>
          <a:endParaRPr lang="en-US"/>
        </a:p>
      </dgm:t>
    </dgm:pt>
    <dgm:pt modelId="{44E1FFEB-6678-46D0-9AD9-EB838D6EF762}" type="pres">
      <dgm:prSet presAssocID="{FFB71ABF-50A5-44F3-9A94-A8B52E6276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DEF2CE-9C7A-4513-96ED-738D140A7F2B}" type="pres">
      <dgm:prSet presAssocID="{FFB71ABF-50A5-44F3-9A94-A8B52E6276CF}" presName="tSp" presStyleCnt="0"/>
      <dgm:spPr/>
    </dgm:pt>
    <dgm:pt modelId="{863275F9-CBFF-455F-BE57-9ADE1E85E928}" type="pres">
      <dgm:prSet presAssocID="{FFB71ABF-50A5-44F3-9A94-A8B52E6276CF}" presName="bSp" presStyleCnt="0"/>
      <dgm:spPr/>
    </dgm:pt>
    <dgm:pt modelId="{4BDFF76D-EDA0-433D-BC29-D21D391E5086}" type="pres">
      <dgm:prSet presAssocID="{FFB71ABF-50A5-44F3-9A94-A8B52E6276CF}" presName="process" presStyleCnt="0"/>
      <dgm:spPr/>
    </dgm:pt>
    <dgm:pt modelId="{900A0C68-F798-4D60-A12F-A5A819C1D27F}" type="pres">
      <dgm:prSet presAssocID="{DC133DC6-CEF1-45F0-9B65-FF328441D342}" presName="composite1" presStyleCnt="0"/>
      <dgm:spPr/>
    </dgm:pt>
    <dgm:pt modelId="{090A26B9-3111-4016-8C8F-E0445EA750B9}" type="pres">
      <dgm:prSet presAssocID="{DC133DC6-CEF1-45F0-9B65-FF328441D342}" presName="dummyNode1" presStyleLbl="node1" presStyleIdx="0" presStyleCnt="3"/>
      <dgm:spPr/>
    </dgm:pt>
    <dgm:pt modelId="{49B97A04-721B-47E1-BB11-5A6A4A1652C5}" type="pres">
      <dgm:prSet presAssocID="{DC133DC6-CEF1-45F0-9B65-FF328441D342}" presName="childNode1" presStyleLbl="bgAcc1" presStyleIdx="0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0DC2C8A-58D2-4AF5-91CE-0F46B8A7646A}" type="pres">
      <dgm:prSet presAssocID="{DC133DC6-CEF1-45F0-9B65-FF328441D342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80E8E-7FA7-400B-97D7-D6ACD76791F9}" type="pres">
      <dgm:prSet presAssocID="{DC133DC6-CEF1-45F0-9B65-FF328441D342}" presName="parentNode1" presStyleLbl="node1" presStyleIdx="0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5DB71BE-FB32-4FB0-B22F-298E46D2B7D3}" type="pres">
      <dgm:prSet presAssocID="{DC133DC6-CEF1-45F0-9B65-FF328441D342}" presName="connSite1" presStyleCnt="0"/>
      <dgm:spPr/>
    </dgm:pt>
    <dgm:pt modelId="{53F8C15C-565F-4AFE-B713-6A87B4A7E4A1}" type="pres">
      <dgm:prSet presAssocID="{E42478E0-B95D-4268-A44B-3B0B333C689C}" presName="Name9" presStyleLbl="sibTrans2D1" presStyleIdx="0" presStyleCnt="2"/>
      <dgm:spPr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</dgm:spPr>
      <dgm:t>
        <a:bodyPr/>
        <a:lstStyle/>
        <a:p>
          <a:endParaRPr lang="en-US"/>
        </a:p>
      </dgm:t>
    </dgm:pt>
    <dgm:pt modelId="{393E007D-B6A1-450C-9656-8E679E756CA3}" type="pres">
      <dgm:prSet presAssocID="{87415A26-C2A9-4F8D-AABF-8DECE1374F8C}" presName="composite2" presStyleCnt="0"/>
      <dgm:spPr/>
    </dgm:pt>
    <dgm:pt modelId="{E6293312-FAAA-4D47-BBC6-11D6AA5CE4F6}" type="pres">
      <dgm:prSet presAssocID="{87415A26-C2A9-4F8D-AABF-8DECE1374F8C}" presName="dummyNode2" presStyleLbl="node1" presStyleIdx="0" presStyleCnt="3"/>
      <dgm:spPr/>
    </dgm:pt>
    <dgm:pt modelId="{F703D382-AB76-48BE-A263-E205B47193E3}" type="pres">
      <dgm:prSet presAssocID="{87415A26-C2A9-4F8D-AABF-8DECE1374F8C}" presName="childNode2" presStyleLbl="bgAcc1" presStyleIdx="1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6F35A15-A5DF-4685-8509-9F2BEC61D874}" type="pres">
      <dgm:prSet presAssocID="{87415A26-C2A9-4F8D-AABF-8DECE1374F8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9B171A-3406-48DE-92DF-B2EA48BD87E7}" type="pres">
      <dgm:prSet presAssocID="{87415A26-C2A9-4F8D-AABF-8DECE1374F8C}" presName="parentNode2" presStyleLbl="node1" presStyleIdx="1" presStyleCnt="3">
        <dgm:presLayoutVars>
          <dgm:chMax val="0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EFA32E65-590F-4A47-850F-DE9F2DC61AAC}" type="pres">
      <dgm:prSet presAssocID="{87415A26-C2A9-4F8D-AABF-8DECE1374F8C}" presName="connSite2" presStyleCnt="0"/>
      <dgm:spPr/>
    </dgm:pt>
    <dgm:pt modelId="{9B3E1FF2-0986-420E-9929-E714E9F71111}" type="pres">
      <dgm:prSet presAssocID="{08938883-CFE6-45FF-B95B-EC4214AC68C6}" presName="Name18" presStyleLbl="sibTrans2D1" presStyleIdx="1" presStyleCnt="2"/>
      <dgm:spPr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</dgm:spPr>
      <dgm:t>
        <a:bodyPr/>
        <a:lstStyle/>
        <a:p>
          <a:endParaRPr lang="en-US"/>
        </a:p>
      </dgm:t>
    </dgm:pt>
    <dgm:pt modelId="{B6798092-1881-4412-8653-885B480CEDCA}" type="pres">
      <dgm:prSet presAssocID="{D5DDF55F-F04E-4AD5-8602-A53E835E7338}" presName="composite1" presStyleCnt="0"/>
      <dgm:spPr/>
    </dgm:pt>
    <dgm:pt modelId="{849F0549-ED92-437E-8E4C-BCAD5C27E228}" type="pres">
      <dgm:prSet presAssocID="{D5DDF55F-F04E-4AD5-8602-A53E835E7338}" presName="dummyNode1" presStyleLbl="node1" presStyleIdx="1" presStyleCnt="3"/>
      <dgm:spPr/>
    </dgm:pt>
    <dgm:pt modelId="{87CE7358-F0FC-4C62-8C32-9A13122E7663}" type="pres">
      <dgm:prSet presAssocID="{D5DDF55F-F04E-4AD5-8602-A53E835E7338}" presName="childNode1" presStyleLbl="bgAcc1" presStyleIdx="2" presStyleCnt="3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6A5EDAA-A4A0-4FCF-A34F-5B3394C7AAF8}" type="pres">
      <dgm:prSet presAssocID="{D5DDF55F-F04E-4AD5-8602-A53E835E733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6072B-268C-4367-83B6-7787CFF4D0B4}" type="pres">
      <dgm:prSet presAssocID="{D5DDF55F-F04E-4AD5-8602-A53E835E7338}" presName="parentNode1" presStyleLbl="node1" presStyleIdx="2" presStyleCnt="3">
        <dgm:presLayoutVars>
          <dgm:chMax val="1"/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C71B190-0B07-4258-B361-306FD7241583}" type="pres">
      <dgm:prSet presAssocID="{D5DDF55F-F04E-4AD5-8602-A53E835E7338}" presName="connSite1" presStyleCnt="0"/>
      <dgm:spPr/>
    </dgm:pt>
  </dgm:ptLst>
  <dgm:cxnLst>
    <dgm:cxn modelId="{F437A022-6D55-564B-98DE-60D3F30139F1}" type="presOf" srcId="{FFB71ABF-50A5-44F3-9A94-A8B52E6276CF}" destId="{44E1FFEB-6678-46D0-9AD9-EB838D6EF762}" srcOrd="0" destOrd="0" presId="urn:microsoft.com/office/officeart/2005/8/layout/hProcess4"/>
    <dgm:cxn modelId="{1D2DE120-F2A0-4C9F-B9D8-EADA60C9FE2A}" srcId="{FFB71ABF-50A5-44F3-9A94-A8B52E6276CF}" destId="{D5DDF55F-F04E-4AD5-8602-A53E835E7338}" srcOrd="2" destOrd="0" parTransId="{AED41C23-94F2-4BA5-AFCA-4E01E4AE9A1B}" sibTransId="{0ADE5585-0371-4923-AEEC-5C308479BA3B}"/>
    <dgm:cxn modelId="{E6816C1B-15BB-0144-9048-D62FC70DAC8F}" type="presOf" srcId="{D224CE5B-523E-4B46-AC40-C707BE8F5FE0}" destId="{56A5EDAA-A4A0-4FCF-A34F-5B3394C7AAF8}" srcOrd="1" destOrd="0" presId="urn:microsoft.com/office/officeart/2005/8/layout/hProcess4"/>
    <dgm:cxn modelId="{76D33ADE-01CF-4746-8B48-1F1FD71486AF}" type="presOf" srcId="{DC133DC6-CEF1-45F0-9B65-FF328441D342}" destId="{81880E8E-7FA7-400B-97D7-D6ACD76791F9}" srcOrd="0" destOrd="0" presId="urn:microsoft.com/office/officeart/2005/8/layout/hProcess4"/>
    <dgm:cxn modelId="{5093DE5C-0FAA-834E-BD4F-A8D8541BA3F5}" type="presOf" srcId="{D224CE5B-523E-4B46-AC40-C707BE8F5FE0}" destId="{87CE7358-F0FC-4C62-8C32-9A13122E7663}" srcOrd="0" destOrd="0" presId="urn:microsoft.com/office/officeart/2005/8/layout/hProcess4"/>
    <dgm:cxn modelId="{53B293A4-20D7-E14B-845B-02263B6BEC8D}" type="presOf" srcId="{87415A26-C2A9-4F8D-AABF-8DECE1374F8C}" destId="{459B171A-3406-48DE-92DF-B2EA48BD87E7}" srcOrd="0" destOrd="0" presId="urn:microsoft.com/office/officeart/2005/8/layout/hProcess4"/>
    <dgm:cxn modelId="{EA2D8463-E8D4-4376-8F46-BFA371320925}" srcId="{DC133DC6-CEF1-45F0-9B65-FF328441D342}" destId="{324F2D1D-1762-4B75-A5E6-97E9902F2835}" srcOrd="0" destOrd="0" parTransId="{CE02EB09-1126-4A0D-B754-E82C9F92308D}" sibTransId="{6E232A78-E423-4268-81F3-FA23E9E27746}"/>
    <dgm:cxn modelId="{974DB305-BE45-AF47-803E-607730D2306D}" type="presOf" srcId="{47F40B44-3DF6-447E-A0AA-C11DBD8AA91B}" destId="{F703D382-AB76-48BE-A263-E205B47193E3}" srcOrd="0" destOrd="0" presId="urn:microsoft.com/office/officeart/2005/8/layout/hProcess4"/>
    <dgm:cxn modelId="{CF28E28C-A708-479D-ACCC-4A73FF2B2F87}" srcId="{FFB71ABF-50A5-44F3-9A94-A8B52E6276CF}" destId="{DC133DC6-CEF1-45F0-9B65-FF328441D342}" srcOrd="0" destOrd="0" parTransId="{4DCE4F72-DB2A-4CF6-82F4-4755885CC0A3}" sibTransId="{E42478E0-B95D-4268-A44B-3B0B333C689C}"/>
    <dgm:cxn modelId="{FBE0B35B-B94C-7E41-A31E-61C438F28BA2}" type="presOf" srcId="{D5DDF55F-F04E-4AD5-8602-A53E835E7338}" destId="{04F6072B-268C-4367-83B6-7787CFF4D0B4}" srcOrd="0" destOrd="0" presId="urn:microsoft.com/office/officeart/2005/8/layout/hProcess4"/>
    <dgm:cxn modelId="{40E7B7A4-232A-45C3-A2E3-CB1F6620908A}" srcId="{87415A26-C2A9-4F8D-AABF-8DECE1374F8C}" destId="{47F40B44-3DF6-447E-A0AA-C11DBD8AA91B}" srcOrd="0" destOrd="0" parTransId="{CD36555C-1156-42C7-8328-8352735ACA5D}" sibTransId="{73F44FD9-8AB3-4317-B476-98D5D0BE2B2E}"/>
    <dgm:cxn modelId="{0BD3978F-E99A-F34C-BA32-1567B7422C5B}" type="presOf" srcId="{13AC408F-FD83-4982-9095-C55845015F3D}" destId="{56A5EDAA-A4A0-4FCF-A34F-5B3394C7AAF8}" srcOrd="1" destOrd="1" presId="urn:microsoft.com/office/officeart/2005/8/layout/hProcess4"/>
    <dgm:cxn modelId="{2550A2C0-A671-46B4-8654-1C679BBCF7DB}" srcId="{FFB71ABF-50A5-44F3-9A94-A8B52E6276CF}" destId="{87415A26-C2A9-4F8D-AABF-8DECE1374F8C}" srcOrd="1" destOrd="0" parTransId="{B3CCEC20-4CF8-41C7-85B9-37CD443E5D3B}" sibTransId="{08938883-CFE6-45FF-B95B-EC4214AC68C6}"/>
    <dgm:cxn modelId="{4D2F37FA-1C2C-40AF-A3EC-31ABD53D860C}" srcId="{D5DDF55F-F04E-4AD5-8602-A53E835E7338}" destId="{D224CE5B-523E-4B46-AC40-C707BE8F5FE0}" srcOrd="0" destOrd="0" parTransId="{708B86F8-88C0-411D-89AE-A809BFD66284}" sibTransId="{ADAD5680-B114-404B-9C6B-77D9B0222D13}"/>
    <dgm:cxn modelId="{ED10BD53-7DCC-B141-AC6A-98BF5D89A768}" type="presOf" srcId="{13AC408F-FD83-4982-9095-C55845015F3D}" destId="{87CE7358-F0FC-4C62-8C32-9A13122E7663}" srcOrd="0" destOrd="1" presId="urn:microsoft.com/office/officeart/2005/8/layout/hProcess4"/>
    <dgm:cxn modelId="{FA8F139A-BD75-1649-B2D7-5C6987CF4801}" type="presOf" srcId="{08938883-CFE6-45FF-B95B-EC4214AC68C6}" destId="{9B3E1FF2-0986-420E-9929-E714E9F71111}" srcOrd="0" destOrd="0" presId="urn:microsoft.com/office/officeart/2005/8/layout/hProcess4"/>
    <dgm:cxn modelId="{B69A3A65-8DE9-2844-AD31-8F1F72D3A328}" type="presOf" srcId="{324F2D1D-1762-4B75-A5E6-97E9902F2835}" destId="{49B97A04-721B-47E1-BB11-5A6A4A1652C5}" srcOrd="0" destOrd="0" presId="urn:microsoft.com/office/officeart/2005/8/layout/hProcess4"/>
    <dgm:cxn modelId="{44D1B06E-85E0-3244-97F0-3744C773128D}" type="presOf" srcId="{47F40B44-3DF6-447E-A0AA-C11DBD8AA91B}" destId="{16F35A15-A5DF-4685-8509-9F2BEC61D874}" srcOrd="1" destOrd="0" presId="urn:microsoft.com/office/officeart/2005/8/layout/hProcess4"/>
    <dgm:cxn modelId="{784DC8FA-0CB9-0346-A49F-A4C0D55B0F13}" type="presOf" srcId="{E42478E0-B95D-4268-A44B-3B0B333C689C}" destId="{53F8C15C-565F-4AFE-B713-6A87B4A7E4A1}" srcOrd="0" destOrd="0" presId="urn:microsoft.com/office/officeart/2005/8/layout/hProcess4"/>
    <dgm:cxn modelId="{B05DD282-8261-2A44-92EC-B515E1934B66}" type="presOf" srcId="{324F2D1D-1762-4B75-A5E6-97E9902F2835}" destId="{00DC2C8A-58D2-4AF5-91CE-0F46B8A7646A}" srcOrd="1" destOrd="0" presId="urn:microsoft.com/office/officeart/2005/8/layout/hProcess4"/>
    <dgm:cxn modelId="{025AF0BA-6588-448E-86AD-CB53758AB54C}" srcId="{D5DDF55F-F04E-4AD5-8602-A53E835E7338}" destId="{13AC408F-FD83-4982-9095-C55845015F3D}" srcOrd="1" destOrd="0" parTransId="{6D788551-23B3-440A-A507-70157C402EA9}" sibTransId="{48974947-12ED-4505-A12B-692F94786110}"/>
    <dgm:cxn modelId="{F71B5FDF-BA1E-A14F-BD40-570ACFCC46D7}" type="presParOf" srcId="{44E1FFEB-6678-46D0-9AD9-EB838D6EF762}" destId="{76DEF2CE-9C7A-4513-96ED-738D140A7F2B}" srcOrd="0" destOrd="0" presId="urn:microsoft.com/office/officeart/2005/8/layout/hProcess4"/>
    <dgm:cxn modelId="{FF556650-9CD4-5F44-B297-7EAB828C1FDF}" type="presParOf" srcId="{44E1FFEB-6678-46D0-9AD9-EB838D6EF762}" destId="{863275F9-CBFF-455F-BE57-9ADE1E85E928}" srcOrd="1" destOrd="0" presId="urn:microsoft.com/office/officeart/2005/8/layout/hProcess4"/>
    <dgm:cxn modelId="{F0BB532A-AA65-B745-B522-E042EF9993D8}" type="presParOf" srcId="{44E1FFEB-6678-46D0-9AD9-EB838D6EF762}" destId="{4BDFF76D-EDA0-433D-BC29-D21D391E5086}" srcOrd="2" destOrd="0" presId="urn:microsoft.com/office/officeart/2005/8/layout/hProcess4"/>
    <dgm:cxn modelId="{9C9A77B6-AD27-8F42-BEEB-217555D42D0E}" type="presParOf" srcId="{4BDFF76D-EDA0-433D-BC29-D21D391E5086}" destId="{900A0C68-F798-4D60-A12F-A5A819C1D27F}" srcOrd="0" destOrd="0" presId="urn:microsoft.com/office/officeart/2005/8/layout/hProcess4"/>
    <dgm:cxn modelId="{EA457FB7-E633-1742-B3E7-CD0BA930D650}" type="presParOf" srcId="{900A0C68-F798-4D60-A12F-A5A819C1D27F}" destId="{090A26B9-3111-4016-8C8F-E0445EA750B9}" srcOrd="0" destOrd="0" presId="urn:microsoft.com/office/officeart/2005/8/layout/hProcess4"/>
    <dgm:cxn modelId="{F67939E2-7063-654B-BC9B-0FD069CF4779}" type="presParOf" srcId="{900A0C68-F798-4D60-A12F-A5A819C1D27F}" destId="{49B97A04-721B-47E1-BB11-5A6A4A1652C5}" srcOrd="1" destOrd="0" presId="urn:microsoft.com/office/officeart/2005/8/layout/hProcess4"/>
    <dgm:cxn modelId="{40CC34CB-5DBC-7249-93BC-19D3215F0AF9}" type="presParOf" srcId="{900A0C68-F798-4D60-A12F-A5A819C1D27F}" destId="{00DC2C8A-58D2-4AF5-91CE-0F46B8A7646A}" srcOrd="2" destOrd="0" presId="urn:microsoft.com/office/officeart/2005/8/layout/hProcess4"/>
    <dgm:cxn modelId="{3CFC4701-8C9B-3147-BD18-2509F56AD161}" type="presParOf" srcId="{900A0C68-F798-4D60-A12F-A5A819C1D27F}" destId="{81880E8E-7FA7-400B-97D7-D6ACD76791F9}" srcOrd="3" destOrd="0" presId="urn:microsoft.com/office/officeart/2005/8/layout/hProcess4"/>
    <dgm:cxn modelId="{CA9B24FD-6F15-5A47-AF7E-5F3EA4A092FA}" type="presParOf" srcId="{900A0C68-F798-4D60-A12F-A5A819C1D27F}" destId="{D5DB71BE-FB32-4FB0-B22F-298E46D2B7D3}" srcOrd="4" destOrd="0" presId="urn:microsoft.com/office/officeart/2005/8/layout/hProcess4"/>
    <dgm:cxn modelId="{8C8D82FB-4B60-9143-9EF3-A7F6316307A6}" type="presParOf" srcId="{4BDFF76D-EDA0-433D-BC29-D21D391E5086}" destId="{53F8C15C-565F-4AFE-B713-6A87B4A7E4A1}" srcOrd="1" destOrd="0" presId="urn:microsoft.com/office/officeart/2005/8/layout/hProcess4"/>
    <dgm:cxn modelId="{018C3AD6-691D-6846-8147-A3AFD54E335C}" type="presParOf" srcId="{4BDFF76D-EDA0-433D-BC29-D21D391E5086}" destId="{393E007D-B6A1-450C-9656-8E679E756CA3}" srcOrd="2" destOrd="0" presId="urn:microsoft.com/office/officeart/2005/8/layout/hProcess4"/>
    <dgm:cxn modelId="{F526FA55-59B9-F141-B4EF-EA18B695F069}" type="presParOf" srcId="{393E007D-B6A1-450C-9656-8E679E756CA3}" destId="{E6293312-FAAA-4D47-BBC6-11D6AA5CE4F6}" srcOrd="0" destOrd="0" presId="urn:microsoft.com/office/officeart/2005/8/layout/hProcess4"/>
    <dgm:cxn modelId="{5480B76B-AAED-5445-8A06-9C9D3122815B}" type="presParOf" srcId="{393E007D-B6A1-450C-9656-8E679E756CA3}" destId="{F703D382-AB76-48BE-A263-E205B47193E3}" srcOrd="1" destOrd="0" presId="urn:microsoft.com/office/officeart/2005/8/layout/hProcess4"/>
    <dgm:cxn modelId="{08D899AB-64F2-CD4A-A97A-265C7F82E572}" type="presParOf" srcId="{393E007D-B6A1-450C-9656-8E679E756CA3}" destId="{16F35A15-A5DF-4685-8509-9F2BEC61D874}" srcOrd="2" destOrd="0" presId="urn:microsoft.com/office/officeart/2005/8/layout/hProcess4"/>
    <dgm:cxn modelId="{96314679-E2FC-CC43-8BBB-FE6575FA0D48}" type="presParOf" srcId="{393E007D-B6A1-450C-9656-8E679E756CA3}" destId="{459B171A-3406-48DE-92DF-B2EA48BD87E7}" srcOrd="3" destOrd="0" presId="urn:microsoft.com/office/officeart/2005/8/layout/hProcess4"/>
    <dgm:cxn modelId="{5C536EE9-BCB4-4348-9DB3-58BC4E97C3C0}" type="presParOf" srcId="{393E007D-B6A1-450C-9656-8E679E756CA3}" destId="{EFA32E65-590F-4A47-850F-DE9F2DC61AAC}" srcOrd="4" destOrd="0" presId="urn:microsoft.com/office/officeart/2005/8/layout/hProcess4"/>
    <dgm:cxn modelId="{1EDF3EEE-661F-8E48-BDFC-8096D6576DFA}" type="presParOf" srcId="{4BDFF76D-EDA0-433D-BC29-D21D391E5086}" destId="{9B3E1FF2-0986-420E-9929-E714E9F71111}" srcOrd="3" destOrd="0" presId="urn:microsoft.com/office/officeart/2005/8/layout/hProcess4"/>
    <dgm:cxn modelId="{42803A1B-8460-E94C-B729-2398F4948317}" type="presParOf" srcId="{4BDFF76D-EDA0-433D-BC29-D21D391E5086}" destId="{B6798092-1881-4412-8653-885B480CEDCA}" srcOrd="4" destOrd="0" presId="urn:microsoft.com/office/officeart/2005/8/layout/hProcess4"/>
    <dgm:cxn modelId="{78B266CD-1A92-BE4C-B54C-838DEB5E65C7}" type="presParOf" srcId="{B6798092-1881-4412-8653-885B480CEDCA}" destId="{849F0549-ED92-437E-8E4C-BCAD5C27E228}" srcOrd="0" destOrd="0" presId="urn:microsoft.com/office/officeart/2005/8/layout/hProcess4"/>
    <dgm:cxn modelId="{CE1C6DE0-2116-E240-8979-47C562C34A64}" type="presParOf" srcId="{B6798092-1881-4412-8653-885B480CEDCA}" destId="{87CE7358-F0FC-4C62-8C32-9A13122E7663}" srcOrd="1" destOrd="0" presId="urn:microsoft.com/office/officeart/2005/8/layout/hProcess4"/>
    <dgm:cxn modelId="{619C288B-E8DB-F44C-9CF4-C6CAF13270AC}" type="presParOf" srcId="{B6798092-1881-4412-8653-885B480CEDCA}" destId="{56A5EDAA-A4A0-4FCF-A34F-5B3394C7AAF8}" srcOrd="2" destOrd="0" presId="urn:microsoft.com/office/officeart/2005/8/layout/hProcess4"/>
    <dgm:cxn modelId="{F81720DC-82D1-4D4B-BF7E-A37DEBB9E047}" type="presParOf" srcId="{B6798092-1881-4412-8653-885B480CEDCA}" destId="{04F6072B-268C-4367-83B6-7787CFF4D0B4}" srcOrd="3" destOrd="0" presId="urn:microsoft.com/office/officeart/2005/8/layout/hProcess4"/>
    <dgm:cxn modelId="{FBEE120B-7913-B34E-9E51-F4A65045E67C}" type="presParOf" srcId="{B6798092-1881-4412-8653-885B480CEDCA}" destId="{DC71B190-0B07-4258-B361-306FD72415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4EC25-8658-4DFE-8B79-28ACFA081CF1}" type="doc">
      <dgm:prSet loTypeId="urn:microsoft.com/office/officeart/2005/8/layout/chevron2" loCatId="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997951F-36DA-4F05-AE58-09703DADF2A1}">
      <dgm:prSet phldrT="[Text]"/>
      <dgm:spPr/>
      <dgm:t>
        <a:bodyPr/>
        <a:lstStyle/>
        <a:p>
          <a:r>
            <a:rPr lang="en-US" dirty="0" smtClean="0"/>
            <a:t>Silk</a:t>
          </a:r>
          <a:endParaRPr lang="en-US" dirty="0"/>
        </a:p>
      </dgm:t>
    </dgm:pt>
    <dgm:pt modelId="{F6F30E22-958A-4352-B4D4-DCD0DA103989}" type="parTrans" cxnId="{F41A93EC-A730-4254-83C1-B89FE108FBA9}">
      <dgm:prSet/>
      <dgm:spPr/>
      <dgm:t>
        <a:bodyPr/>
        <a:lstStyle/>
        <a:p>
          <a:endParaRPr lang="en-US"/>
        </a:p>
      </dgm:t>
    </dgm:pt>
    <dgm:pt modelId="{A508F7B5-CD79-41A8-A539-D4258240F96E}" type="sibTrans" cxnId="{F41A93EC-A730-4254-83C1-B89FE108FBA9}">
      <dgm:prSet/>
      <dgm:spPr/>
      <dgm:t>
        <a:bodyPr/>
        <a:lstStyle/>
        <a:p>
          <a:endParaRPr lang="en-US"/>
        </a:p>
      </dgm:t>
    </dgm:pt>
    <dgm:pt modelId="{648D392D-D63D-44E0-9BBA-F1C346EA0185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Look for </a:t>
          </a:r>
          <a:r>
            <a:rPr lang="fr-FR" sz="16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dirty="0" smtClean="0"/>
            <a:t>codes </a:t>
          </a:r>
          <a:r>
            <a:rPr lang="fr-FR" sz="1600" dirty="0" err="1" smtClean="0"/>
            <a:t>that</a:t>
          </a:r>
          <a:r>
            <a:rPr lang="fr-FR" sz="1600" dirty="0" smtClean="0"/>
            <a:t> matches </a:t>
          </a:r>
          <a:r>
            <a:rPr lang="fr-FR" sz="1600" dirty="0" err="1" smtClean="0"/>
            <a:t>GeOnto</a:t>
          </a:r>
          <a:r>
            <a:rPr lang="fr-FR" sz="1600" dirty="0" smtClean="0"/>
            <a:t> classes</a:t>
          </a:r>
          <a:endParaRPr lang="en-US" sz="1600" dirty="0"/>
        </a:p>
      </dgm:t>
    </dgm:pt>
    <dgm:pt modelId="{0EB48878-AB0B-495D-A6F8-6B50C8D41795}" type="parTrans" cxnId="{671D6000-9928-4E7E-AB23-577F981D0DD9}">
      <dgm:prSet/>
      <dgm:spPr/>
      <dgm:t>
        <a:bodyPr/>
        <a:lstStyle/>
        <a:p>
          <a:endParaRPr lang="en-US"/>
        </a:p>
      </dgm:t>
    </dgm:pt>
    <dgm:pt modelId="{89A989C8-BD9B-4B9E-ACB1-9BE2FC5552FE}" type="sibTrans" cxnId="{671D6000-9928-4E7E-AB23-577F981D0DD9}">
      <dgm:prSet/>
      <dgm:spPr/>
      <dgm:t>
        <a:bodyPr/>
        <a:lstStyle/>
        <a:p>
          <a:endParaRPr lang="en-US"/>
        </a:p>
      </dgm:t>
    </dgm:pt>
    <dgm:pt modelId="{55E77295-17CF-4D61-859A-8F21C837709B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Verify</a:t>
          </a:r>
          <a:r>
            <a:rPr lang="fr-FR" sz="1600" dirty="0" smtClean="0"/>
            <a:t> the links &lt;70%</a:t>
          </a:r>
          <a:endParaRPr lang="en-US" sz="1600" dirty="0"/>
        </a:p>
      </dgm:t>
    </dgm:pt>
    <dgm:pt modelId="{CF86F1E8-84FA-4A68-A45B-0EF3E50D9943}" type="parTrans" cxnId="{1CDFADAF-3CDC-4B94-8CAD-46A6CE78D3E9}">
      <dgm:prSet/>
      <dgm:spPr/>
      <dgm:t>
        <a:bodyPr/>
        <a:lstStyle/>
        <a:p>
          <a:endParaRPr lang="en-US"/>
        </a:p>
      </dgm:t>
    </dgm:pt>
    <dgm:pt modelId="{E451F8AA-9451-4138-82BA-9BAA8A5697C1}" type="sibTrans" cxnId="{1CDFADAF-3CDC-4B94-8CAD-46A6CE78D3E9}">
      <dgm:prSet/>
      <dgm:spPr/>
      <dgm:t>
        <a:bodyPr/>
        <a:lstStyle/>
        <a:p>
          <a:endParaRPr lang="en-US"/>
        </a:p>
      </dgm:t>
    </dgm:pt>
    <dgm:pt modelId="{8A43E9E7-7D23-461F-B98D-168AF039D2CE}">
      <dgm:prSet phldrT="[Text]"/>
      <dgm:spPr/>
      <dgm:t>
        <a:bodyPr/>
        <a:lstStyle/>
        <a:p>
          <a:r>
            <a:rPr lang="fr-FR" dirty="0" smtClean="0"/>
            <a:t>SPARL </a:t>
          </a:r>
          <a:r>
            <a:rPr lang="fr-FR" dirty="0" err="1" smtClean="0"/>
            <a:t>Endpoint</a:t>
          </a:r>
          <a:endParaRPr lang="en-US" dirty="0"/>
        </a:p>
      </dgm:t>
    </dgm:pt>
    <dgm:pt modelId="{CC49F097-28B5-43D4-886C-A8651466C185}" type="parTrans" cxnId="{2FD175DC-A6B0-490B-872F-4784BDCBD323}">
      <dgm:prSet/>
      <dgm:spPr/>
      <dgm:t>
        <a:bodyPr/>
        <a:lstStyle/>
        <a:p>
          <a:endParaRPr lang="en-US"/>
        </a:p>
      </dgm:t>
    </dgm:pt>
    <dgm:pt modelId="{E674A21F-AEE4-4A57-87B1-C7A56A56D020}" type="sibTrans" cxnId="{2FD175DC-A6B0-490B-872F-4784BDCBD323}">
      <dgm:prSet/>
      <dgm:spPr/>
      <dgm:t>
        <a:bodyPr/>
        <a:lstStyle/>
        <a:p>
          <a:endParaRPr lang="en-US"/>
        </a:p>
      </dgm:t>
    </dgm:pt>
    <dgm:pt modelId="{4E6F14E5-4F4A-4886-A21B-34D5E0C9EF0E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Use </a:t>
          </a:r>
          <a:r>
            <a:rPr lang="fr-FR" sz="1800" dirty="0" smtClean="0"/>
            <a:t>SPARQL « </a:t>
          </a:r>
          <a:r>
            <a:rPr lang="fr-FR" sz="1800" i="1" dirty="0" err="1" smtClean="0"/>
            <a:t>Construct</a:t>
          </a:r>
          <a:r>
            <a:rPr lang="fr-FR" sz="1800" dirty="0" smtClean="0"/>
            <a:t> » to </a:t>
          </a:r>
          <a:r>
            <a:rPr lang="fr-FR" sz="1800" dirty="0" err="1" smtClean="0"/>
            <a:t>generate</a:t>
          </a:r>
          <a:r>
            <a:rPr lang="fr-FR" sz="1800" dirty="0" smtClean="0"/>
            <a:t> a new graph.</a:t>
          </a:r>
          <a:endParaRPr lang="en-US" sz="1800" dirty="0"/>
        </a:p>
      </dgm:t>
    </dgm:pt>
    <dgm:pt modelId="{8821524E-9DB4-4736-B742-39213879DDE3}" type="parTrans" cxnId="{46E209DD-3EBD-4E2E-A737-4C06690544B6}">
      <dgm:prSet/>
      <dgm:spPr/>
      <dgm:t>
        <a:bodyPr/>
        <a:lstStyle/>
        <a:p>
          <a:endParaRPr lang="en-US"/>
        </a:p>
      </dgm:t>
    </dgm:pt>
    <dgm:pt modelId="{4657A1E0-A67C-476B-97B7-672498501B1D}" type="sibTrans" cxnId="{46E209DD-3EBD-4E2E-A737-4C06690544B6}">
      <dgm:prSet/>
      <dgm:spPr/>
      <dgm:t>
        <a:bodyPr/>
        <a:lstStyle/>
        <a:p>
          <a:endParaRPr lang="en-US"/>
        </a:p>
      </dgm:t>
    </dgm:pt>
    <dgm:pt modelId="{39DA88E2-9591-4CE3-8692-B44C63D724D1}">
      <dgm:prSet phldrT="[Text]"/>
      <dgm:spPr/>
      <dgm:t>
        <a:bodyPr/>
        <a:lstStyle/>
        <a:p>
          <a:r>
            <a:rPr lang="fr-FR" dirty="0" err="1" smtClean="0"/>
            <a:t>Alignment</a:t>
          </a:r>
          <a:r>
            <a:rPr lang="fr-FR" dirty="0" smtClean="0"/>
            <a:t> File</a:t>
          </a:r>
          <a:endParaRPr lang="en-US" dirty="0"/>
        </a:p>
      </dgm:t>
    </dgm:pt>
    <dgm:pt modelId="{3CA9567C-F08E-4D00-89B4-B3F2C18CEA84}" type="parTrans" cxnId="{A600B97A-F2E5-413E-9F0C-CCE5CE653583}">
      <dgm:prSet/>
      <dgm:spPr/>
      <dgm:t>
        <a:bodyPr/>
        <a:lstStyle/>
        <a:p>
          <a:endParaRPr lang="en-US"/>
        </a:p>
      </dgm:t>
    </dgm:pt>
    <dgm:pt modelId="{54C4AE58-AADA-466C-89B9-1E6776F3FCA4}" type="sibTrans" cxnId="{A600B97A-F2E5-413E-9F0C-CCE5CE653583}">
      <dgm:prSet/>
      <dgm:spPr/>
      <dgm:t>
        <a:bodyPr/>
        <a:lstStyle/>
        <a:p>
          <a:endParaRPr lang="en-US"/>
        </a:p>
      </dgm:t>
    </dgm:pt>
    <dgm:pt modelId="{F230B018-E282-4FE3-91CD-96A4CF23E9CA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smtClean="0"/>
            <a:t>Export the </a:t>
          </a:r>
          <a:r>
            <a:rPr lang="fr-FR" sz="1600" dirty="0" err="1" smtClean="0"/>
            <a:t>rdf</a:t>
          </a:r>
          <a:r>
            <a:rPr lang="fr-FR" sz="1600" dirty="0" smtClean="0"/>
            <a:t> file</a:t>
          </a:r>
          <a:endParaRPr lang="en-US" sz="1600" dirty="0"/>
        </a:p>
      </dgm:t>
    </dgm:pt>
    <dgm:pt modelId="{86D69254-9752-4CF1-8B3B-4510171EFF13}" type="parTrans" cxnId="{DA4D253A-D7C4-49BF-93C9-B7208187FD47}">
      <dgm:prSet/>
      <dgm:spPr/>
      <dgm:t>
        <a:bodyPr/>
        <a:lstStyle/>
        <a:p>
          <a:endParaRPr lang="en-US"/>
        </a:p>
      </dgm:t>
    </dgm:pt>
    <dgm:pt modelId="{2E3FB546-DEB2-4D21-A2DB-0F3765CFA6A5}" type="sibTrans" cxnId="{DA4D253A-D7C4-49BF-93C9-B7208187FD47}">
      <dgm:prSet/>
      <dgm:spPr/>
      <dgm:t>
        <a:bodyPr/>
        <a:lstStyle/>
        <a:p>
          <a:endParaRPr lang="en-US"/>
        </a:p>
      </dgm:t>
    </dgm:pt>
    <dgm:pt modelId="{56F268A6-1BE6-4C46-BA96-411BFEA1C0D8}">
      <dgm:prSet phldrT="[Text]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sz="1600" dirty="0" err="1" smtClean="0"/>
            <a:t>Generate</a:t>
          </a:r>
          <a:r>
            <a:rPr lang="fr-FR" sz="1600" dirty="0" smtClean="0"/>
            <a:t> « </a:t>
          </a:r>
          <a:r>
            <a:rPr lang="fr-FR" sz="1600" dirty="0" err="1" smtClean="0"/>
            <a:t>sameAs</a:t>
          </a:r>
          <a:r>
            <a:rPr lang="fr-FR" sz="1600" dirty="0" smtClean="0"/>
            <a:t> » links</a:t>
          </a:r>
          <a:endParaRPr lang="en-US" sz="1600" dirty="0"/>
        </a:p>
      </dgm:t>
    </dgm:pt>
    <dgm:pt modelId="{6357DA00-3225-49BB-ABA6-65291E8F821D}" type="parTrans" cxnId="{F25B591D-090B-433B-BABF-8FEE3A783E51}">
      <dgm:prSet/>
      <dgm:spPr/>
      <dgm:t>
        <a:bodyPr/>
        <a:lstStyle/>
        <a:p>
          <a:endParaRPr lang="en-US"/>
        </a:p>
      </dgm:t>
    </dgm:pt>
    <dgm:pt modelId="{A2B47EAF-B349-4EC8-B87F-EFC9144CDC99}" type="sibTrans" cxnId="{F25B591D-090B-433B-BABF-8FEE3A783E51}">
      <dgm:prSet/>
      <dgm:spPr/>
      <dgm:t>
        <a:bodyPr/>
        <a:lstStyle/>
        <a:p>
          <a:endParaRPr lang="en-US"/>
        </a:p>
      </dgm:t>
    </dgm:pt>
    <dgm:pt modelId="{05F3D0BF-B2DA-4435-B947-1C0007BB3902}" type="pres">
      <dgm:prSet presAssocID="{4C54EC25-8658-4DFE-8B79-28ACFA081CF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DD7677-B1A2-4108-B594-A8F84C26BC13}" type="pres">
      <dgm:prSet presAssocID="{E997951F-36DA-4F05-AE58-09703DADF2A1}" presName="composite" presStyleCnt="0"/>
      <dgm:spPr/>
    </dgm:pt>
    <dgm:pt modelId="{0D389E4C-69E6-4D01-9E16-15A3A4EA2B2C}" type="pres">
      <dgm:prSet presAssocID="{E997951F-36DA-4F05-AE58-09703DADF2A1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0320E-D333-4998-88CE-F9A92A51930B}" type="pres">
      <dgm:prSet presAssocID="{E997951F-36DA-4F05-AE58-09703DADF2A1}" presName="descendantText" presStyleLbl="alignAcc1" presStyleIdx="0" presStyleCnt="3" custScaleX="101047" custScaleY="100244" custLinFactNeighborX="2124" custLinFactNeighborY="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93644-A7B0-47DF-8A99-5413459A34A8}" type="pres">
      <dgm:prSet presAssocID="{A508F7B5-CD79-41A8-A539-D4258240F96E}" presName="sp" presStyleCnt="0"/>
      <dgm:spPr/>
    </dgm:pt>
    <dgm:pt modelId="{7B3AD562-C9D2-45E4-AD5B-8717AF01395B}" type="pres">
      <dgm:prSet presAssocID="{8A43E9E7-7D23-461F-B98D-168AF039D2CE}" presName="composite" presStyleCnt="0"/>
      <dgm:spPr/>
    </dgm:pt>
    <dgm:pt modelId="{AFBE26CB-5C4B-4A94-B78B-F39194918B3E}" type="pres">
      <dgm:prSet presAssocID="{8A43E9E7-7D23-461F-B98D-168AF039D2C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2D39B-21FC-4E17-B81C-EFBDC785F9ED}" type="pres">
      <dgm:prSet presAssocID="{8A43E9E7-7D23-461F-B98D-168AF039D2C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B3574-7718-46B6-B392-BEE1FB1BFDDC}" type="pres">
      <dgm:prSet presAssocID="{E674A21F-AEE4-4A57-87B1-C7A56A56D020}" presName="sp" presStyleCnt="0"/>
      <dgm:spPr/>
    </dgm:pt>
    <dgm:pt modelId="{9BBC4E36-3C1D-41DC-BBBA-62196F408F0E}" type="pres">
      <dgm:prSet presAssocID="{39DA88E2-9591-4CE3-8692-B44C63D724D1}" presName="composite" presStyleCnt="0"/>
      <dgm:spPr/>
    </dgm:pt>
    <dgm:pt modelId="{61B070F1-A684-4C5D-9857-B960D619CCFD}" type="pres">
      <dgm:prSet presAssocID="{39DA88E2-9591-4CE3-8692-B44C63D724D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096A2-DCDB-41DD-BCB7-5528E6E17D95}" type="pres">
      <dgm:prSet presAssocID="{39DA88E2-9591-4CE3-8692-B44C63D724D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1D6000-9928-4E7E-AB23-577F981D0DD9}" srcId="{E997951F-36DA-4F05-AE58-09703DADF2A1}" destId="{648D392D-D63D-44E0-9BBA-F1C346EA0185}" srcOrd="0" destOrd="0" parTransId="{0EB48878-AB0B-495D-A6F8-6B50C8D41795}" sibTransId="{89A989C8-BD9B-4B9E-ACB1-9BE2FC5552FE}"/>
    <dgm:cxn modelId="{20480A26-C384-EA4B-B0A0-41AF1A9C0ED2}" type="presOf" srcId="{55E77295-17CF-4D61-859A-8F21C837709B}" destId="{64C0320E-D333-4998-88CE-F9A92A51930B}" srcOrd="0" destOrd="1" presId="urn:microsoft.com/office/officeart/2005/8/layout/chevron2"/>
    <dgm:cxn modelId="{DA4D253A-D7C4-49BF-93C9-B7208187FD47}" srcId="{39DA88E2-9591-4CE3-8692-B44C63D724D1}" destId="{F230B018-E282-4FE3-91CD-96A4CF23E9CA}" srcOrd="0" destOrd="0" parTransId="{86D69254-9752-4CF1-8B3B-4510171EFF13}" sibTransId="{2E3FB546-DEB2-4D21-A2DB-0F3765CFA6A5}"/>
    <dgm:cxn modelId="{99626109-FD6F-AD48-BF2F-EC16FAC8FCE5}" type="presOf" srcId="{648D392D-D63D-44E0-9BBA-F1C346EA0185}" destId="{64C0320E-D333-4998-88CE-F9A92A51930B}" srcOrd="0" destOrd="0" presId="urn:microsoft.com/office/officeart/2005/8/layout/chevron2"/>
    <dgm:cxn modelId="{4A8F0FED-CC39-C248-8EB1-EDD843CA2094}" type="presOf" srcId="{8A43E9E7-7D23-461F-B98D-168AF039D2CE}" destId="{AFBE26CB-5C4B-4A94-B78B-F39194918B3E}" srcOrd="0" destOrd="0" presId="urn:microsoft.com/office/officeart/2005/8/layout/chevron2"/>
    <dgm:cxn modelId="{A600B97A-F2E5-413E-9F0C-CCE5CE653583}" srcId="{4C54EC25-8658-4DFE-8B79-28ACFA081CF1}" destId="{39DA88E2-9591-4CE3-8692-B44C63D724D1}" srcOrd="2" destOrd="0" parTransId="{3CA9567C-F08E-4D00-89B4-B3F2C18CEA84}" sibTransId="{54C4AE58-AADA-466C-89B9-1E6776F3FCA4}"/>
    <dgm:cxn modelId="{2FD175DC-A6B0-490B-872F-4784BDCBD323}" srcId="{4C54EC25-8658-4DFE-8B79-28ACFA081CF1}" destId="{8A43E9E7-7D23-461F-B98D-168AF039D2CE}" srcOrd="1" destOrd="0" parTransId="{CC49F097-28B5-43D4-886C-A8651466C185}" sibTransId="{E674A21F-AEE4-4A57-87B1-C7A56A56D020}"/>
    <dgm:cxn modelId="{C4D29E4E-5530-094E-86D3-F8B53D4820B5}" type="presOf" srcId="{4C54EC25-8658-4DFE-8B79-28ACFA081CF1}" destId="{05F3D0BF-B2DA-4435-B947-1C0007BB3902}" srcOrd="0" destOrd="0" presId="urn:microsoft.com/office/officeart/2005/8/layout/chevron2"/>
    <dgm:cxn modelId="{1CDFADAF-3CDC-4B94-8CAD-46A6CE78D3E9}" srcId="{E997951F-36DA-4F05-AE58-09703DADF2A1}" destId="{55E77295-17CF-4D61-859A-8F21C837709B}" srcOrd="1" destOrd="0" parTransId="{CF86F1E8-84FA-4A68-A45B-0EF3E50D9943}" sibTransId="{E451F8AA-9451-4138-82BA-9BAA8A5697C1}"/>
    <dgm:cxn modelId="{612FCA1B-FCE1-7D46-A0DB-102EAF05DB5F}" type="presOf" srcId="{39DA88E2-9591-4CE3-8692-B44C63D724D1}" destId="{61B070F1-A684-4C5D-9857-B960D619CCFD}" srcOrd="0" destOrd="0" presId="urn:microsoft.com/office/officeart/2005/8/layout/chevron2"/>
    <dgm:cxn modelId="{A17D6C27-464B-8940-8E50-2B3B6240D0F1}" type="presOf" srcId="{4E6F14E5-4F4A-4886-A21B-34D5E0C9EF0E}" destId="{D292D39B-21FC-4E17-B81C-EFBDC785F9ED}" srcOrd="0" destOrd="0" presId="urn:microsoft.com/office/officeart/2005/8/layout/chevron2"/>
    <dgm:cxn modelId="{F41A93EC-A730-4254-83C1-B89FE108FBA9}" srcId="{4C54EC25-8658-4DFE-8B79-28ACFA081CF1}" destId="{E997951F-36DA-4F05-AE58-09703DADF2A1}" srcOrd="0" destOrd="0" parTransId="{F6F30E22-958A-4352-B4D4-DCD0DA103989}" sibTransId="{A508F7B5-CD79-41A8-A539-D4258240F96E}"/>
    <dgm:cxn modelId="{46E209DD-3EBD-4E2E-A737-4C06690544B6}" srcId="{8A43E9E7-7D23-461F-B98D-168AF039D2CE}" destId="{4E6F14E5-4F4A-4886-A21B-34D5E0C9EF0E}" srcOrd="0" destOrd="0" parTransId="{8821524E-9DB4-4736-B742-39213879DDE3}" sibTransId="{4657A1E0-A67C-476B-97B7-672498501B1D}"/>
    <dgm:cxn modelId="{205E1C3B-0F53-D844-8699-9CAA9FCA8A81}" type="presOf" srcId="{F230B018-E282-4FE3-91CD-96A4CF23E9CA}" destId="{964096A2-DCDB-41DD-BCB7-5528E6E17D95}" srcOrd="0" destOrd="0" presId="urn:microsoft.com/office/officeart/2005/8/layout/chevron2"/>
    <dgm:cxn modelId="{00500C2B-7668-C946-B42A-6E312C713E17}" type="presOf" srcId="{56F268A6-1BE6-4C46-BA96-411BFEA1C0D8}" destId="{64C0320E-D333-4998-88CE-F9A92A51930B}" srcOrd="0" destOrd="2" presId="urn:microsoft.com/office/officeart/2005/8/layout/chevron2"/>
    <dgm:cxn modelId="{F25B591D-090B-433B-BABF-8FEE3A783E51}" srcId="{E997951F-36DA-4F05-AE58-09703DADF2A1}" destId="{56F268A6-1BE6-4C46-BA96-411BFEA1C0D8}" srcOrd="2" destOrd="0" parTransId="{6357DA00-3225-49BB-ABA6-65291E8F821D}" sibTransId="{A2B47EAF-B349-4EC8-B87F-EFC9144CDC99}"/>
    <dgm:cxn modelId="{639790D9-2C38-2D49-9426-BD2D6FEC5017}" type="presOf" srcId="{E997951F-36DA-4F05-AE58-09703DADF2A1}" destId="{0D389E4C-69E6-4D01-9E16-15A3A4EA2B2C}" srcOrd="0" destOrd="0" presId="urn:microsoft.com/office/officeart/2005/8/layout/chevron2"/>
    <dgm:cxn modelId="{25870378-822E-DC41-949B-D91BEF8E70AF}" type="presParOf" srcId="{05F3D0BF-B2DA-4435-B947-1C0007BB3902}" destId="{ABDD7677-B1A2-4108-B594-A8F84C26BC13}" srcOrd="0" destOrd="0" presId="urn:microsoft.com/office/officeart/2005/8/layout/chevron2"/>
    <dgm:cxn modelId="{FB1DD714-E568-8342-8BFF-42DC9A136588}" type="presParOf" srcId="{ABDD7677-B1A2-4108-B594-A8F84C26BC13}" destId="{0D389E4C-69E6-4D01-9E16-15A3A4EA2B2C}" srcOrd="0" destOrd="0" presId="urn:microsoft.com/office/officeart/2005/8/layout/chevron2"/>
    <dgm:cxn modelId="{10D6707C-5EB9-1549-A46B-E2E16648160B}" type="presParOf" srcId="{ABDD7677-B1A2-4108-B594-A8F84C26BC13}" destId="{64C0320E-D333-4998-88CE-F9A92A51930B}" srcOrd="1" destOrd="0" presId="urn:microsoft.com/office/officeart/2005/8/layout/chevron2"/>
    <dgm:cxn modelId="{F19B3742-EF40-CF4C-A368-4B3088545E72}" type="presParOf" srcId="{05F3D0BF-B2DA-4435-B947-1C0007BB3902}" destId="{CAB93644-A7B0-47DF-8A99-5413459A34A8}" srcOrd="1" destOrd="0" presId="urn:microsoft.com/office/officeart/2005/8/layout/chevron2"/>
    <dgm:cxn modelId="{4760C44E-6DD1-2346-9455-D28506364DF1}" type="presParOf" srcId="{05F3D0BF-B2DA-4435-B947-1C0007BB3902}" destId="{7B3AD562-C9D2-45E4-AD5B-8717AF01395B}" srcOrd="2" destOrd="0" presId="urn:microsoft.com/office/officeart/2005/8/layout/chevron2"/>
    <dgm:cxn modelId="{90EBE7D3-7241-C345-86A8-3176F43B4958}" type="presParOf" srcId="{7B3AD562-C9D2-45E4-AD5B-8717AF01395B}" destId="{AFBE26CB-5C4B-4A94-B78B-F39194918B3E}" srcOrd="0" destOrd="0" presId="urn:microsoft.com/office/officeart/2005/8/layout/chevron2"/>
    <dgm:cxn modelId="{E45A7C4C-BD64-884D-B159-4D2AC3B87537}" type="presParOf" srcId="{7B3AD562-C9D2-45E4-AD5B-8717AF01395B}" destId="{D292D39B-21FC-4E17-B81C-EFBDC785F9ED}" srcOrd="1" destOrd="0" presId="urn:microsoft.com/office/officeart/2005/8/layout/chevron2"/>
    <dgm:cxn modelId="{8288A49A-D9B1-1546-B5A0-8CC66FEAB67F}" type="presParOf" srcId="{05F3D0BF-B2DA-4435-B947-1C0007BB3902}" destId="{306B3574-7718-46B6-B392-BEE1FB1BFDDC}" srcOrd="3" destOrd="0" presId="urn:microsoft.com/office/officeart/2005/8/layout/chevron2"/>
    <dgm:cxn modelId="{B3E1B284-332E-414D-8D80-AF502C819D05}" type="presParOf" srcId="{05F3D0BF-B2DA-4435-B947-1C0007BB3902}" destId="{9BBC4E36-3C1D-41DC-BBBA-62196F408F0E}" srcOrd="4" destOrd="0" presId="urn:microsoft.com/office/officeart/2005/8/layout/chevron2"/>
    <dgm:cxn modelId="{4B012FDC-C9B4-404C-921D-F5923ED8C4D7}" type="presParOf" srcId="{9BBC4E36-3C1D-41DC-BBBA-62196F408F0E}" destId="{61B070F1-A684-4C5D-9857-B960D619CCFD}" srcOrd="0" destOrd="0" presId="urn:microsoft.com/office/officeart/2005/8/layout/chevron2"/>
    <dgm:cxn modelId="{18DA8AFD-4287-8247-B7A8-458C2E70F2E6}" type="presParOf" srcId="{9BBC4E36-3C1D-41DC-BBBA-62196F408F0E}" destId="{964096A2-DCDB-41DD-BCB7-5528E6E17D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26318E-166E-476E-8627-976521102045}" type="doc">
      <dgm:prSet loTypeId="urn:microsoft.com/office/officeart/2005/8/layout/process4" loCatId="process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B8FA5EE-4A28-4BF5-B868-71F1DF709233}">
      <dgm:prSet/>
      <dgm:spPr/>
      <dgm:t>
        <a:bodyPr/>
        <a:lstStyle/>
        <a:p>
          <a:pPr rtl="0"/>
          <a:r>
            <a:rPr lang="en-US" b="1" dirty="0" smtClean="0"/>
            <a:t>1- Candidate terms selection in LOV</a:t>
          </a:r>
          <a:endParaRPr lang="en-US" dirty="0"/>
        </a:p>
      </dgm:t>
    </dgm:pt>
    <dgm:pt modelId="{C93B0153-7FB4-451F-B355-733CA3C72A21}" type="parTrans" cxnId="{70C45228-ABDC-4810-9634-D9095CAE638D}">
      <dgm:prSet/>
      <dgm:spPr/>
      <dgm:t>
        <a:bodyPr/>
        <a:lstStyle/>
        <a:p>
          <a:endParaRPr lang="en-US"/>
        </a:p>
      </dgm:t>
    </dgm:pt>
    <dgm:pt modelId="{58E4CD62-5FAA-488C-BBF4-EC1639098463}" type="sibTrans" cxnId="{70C45228-ABDC-4810-9634-D9095CAE638D}">
      <dgm:prSet/>
      <dgm:spPr/>
      <dgm:t>
        <a:bodyPr/>
        <a:lstStyle/>
        <a:p>
          <a:endParaRPr lang="en-US"/>
        </a:p>
      </dgm:t>
    </dgm:pt>
    <dgm:pt modelId="{3ABE44DE-7D8A-4D16-BFB4-0C5419735333}">
      <dgm:prSet/>
      <dgm:spPr/>
      <dgm:t>
        <a:bodyPr/>
        <a:lstStyle/>
        <a:p>
          <a:pPr rtl="0"/>
          <a:r>
            <a:rPr lang="en-US" b="1" dirty="0" smtClean="0"/>
            <a:t>2- Grouping terms by namespace &amp; weight assignment</a:t>
          </a:r>
          <a:endParaRPr lang="en-US" dirty="0"/>
        </a:p>
      </dgm:t>
    </dgm:pt>
    <dgm:pt modelId="{5368D4D6-2327-41D6-9146-51E88D8D9695}" type="parTrans" cxnId="{C00D8A28-97F0-41B5-9E42-57576BA22FC9}">
      <dgm:prSet/>
      <dgm:spPr/>
      <dgm:t>
        <a:bodyPr/>
        <a:lstStyle/>
        <a:p>
          <a:endParaRPr lang="en-US"/>
        </a:p>
      </dgm:t>
    </dgm:pt>
    <dgm:pt modelId="{A97FFFA9-4116-44B2-8AC4-01A42D4D4B73}" type="sibTrans" cxnId="{C00D8A28-97F0-41B5-9E42-57576BA22FC9}">
      <dgm:prSet/>
      <dgm:spPr/>
      <dgm:t>
        <a:bodyPr/>
        <a:lstStyle/>
        <a:p>
          <a:endParaRPr lang="en-US"/>
        </a:p>
      </dgm:t>
    </dgm:pt>
    <dgm:pt modelId="{63F1C42B-41DC-416D-88CD-7F8AA684A494}">
      <dgm:prSet/>
      <dgm:spPr/>
      <dgm:t>
        <a:bodyPr/>
        <a:lstStyle/>
        <a:p>
          <a:pPr rtl="0"/>
          <a:r>
            <a:rPr lang="en-US" b="1" dirty="0" smtClean="0"/>
            <a:t>3- Compute IC score</a:t>
          </a:r>
          <a:endParaRPr lang="en-US" dirty="0"/>
        </a:p>
      </dgm:t>
    </dgm:pt>
    <dgm:pt modelId="{06DB699C-9C40-4228-A56F-285BC0694B2A}" type="parTrans" cxnId="{A7F8A4D4-DED8-4EBF-8A32-6585DDE4A8AF}">
      <dgm:prSet/>
      <dgm:spPr/>
      <dgm:t>
        <a:bodyPr/>
        <a:lstStyle/>
        <a:p>
          <a:endParaRPr lang="en-US"/>
        </a:p>
      </dgm:t>
    </dgm:pt>
    <dgm:pt modelId="{BD98C368-74C8-4251-967E-58D81B14592E}" type="sibTrans" cxnId="{A7F8A4D4-DED8-4EBF-8A32-6585DDE4A8AF}">
      <dgm:prSet/>
      <dgm:spPr/>
      <dgm:t>
        <a:bodyPr/>
        <a:lstStyle/>
        <a:p>
          <a:endParaRPr lang="en-US"/>
        </a:p>
      </dgm:t>
    </dgm:pt>
    <dgm:pt modelId="{A025D746-E925-4F29-84F0-E133B0C311A3}">
      <dgm:prSet/>
      <dgm:spPr/>
      <dgm:t>
        <a:bodyPr/>
        <a:lstStyle/>
        <a:p>
          <a:pPr rtl="0"/>
          <a:r>
            <a:rPr lang="en-US" b="1" dirty="0" smtClean="0"/>
            <a:t>4- Compute PIC score</a:t>
          </a:r>
          <a:endParaRPr lang="en-US" dirty="0"/>
        </a:p>
      </dgm:t>
    </dgm:pt>
    <dgm:pt modelId="{1B3B71E4-41DF-4CEA-B742-D27DDEC2AFD4}" type="parTrans" cxnId="{B6F755AF-CB96-4CCF-9655-F29D6AF4570C}">
      <dgm:prSet/>
      <dgm:spPr/>
      <dgm:t>
        <a:bodyPr/>
        <a:lstStyle/>
        <a:p>
          <a:endParaRPr lang="en-US"/>
        </a:p>
      </dgm:t>
    </dgm:pt>
    <dgm:pt modelId="{DBC8D596-DDF0-4743-B1D2-0D70CF90CBAE}" type="sibTrans" cxnId="{B6F755AF-CB96-4CCF-9655-F29D6AF4570C}">
      <dgm:prSet/>
      <dgm:spPr/>
      <dgm:t>
        <a:bodyPr/>
        <a:lstStyle/>
        <a:p>
          <a:endParaRPr lang="en-US"/>
        </a:p>
      </dgm:t>
    </dgm:pt>
    <dgm:pt modelId="{C1CD486F-20CC-4D01-9CFB-3F3676412D6C}">
      <dgm:prSet/>
      <dgm:spPr/>
      <dgm:t>
        <a:bodyPr/>
        <a:lstStyle/>
        <a:p>
          <a:pPr rtl="0"/>
          <a:r>
            <a:rPr lang="en-US" b="1" smtClean="0"/>
            <a:t>Output ranking</a:t>
          </a:r>
          <a:endParaRPr lang="en-US"/>
        </a:p>
      </dgm:t>
    </dgm:pt>
    <dgm:pt modelId="{D82A778B-1B06-4100-99A1-81DA85ECE8AC}" type="parTrans" cxnId="{678023E8-2ED1-4B81-9FB4-C15C06AD826F}">
      <dgm:prSet/>
      <dgm:spPr/>
      <dgm:t>
        <a:bodyPr/>
        <a:lstStyle/>
        <a:p>
          <a:endParaRPr lang="en-US"/>
        </a:p>
      </dgm:t>
    </dgm:pt>
    <dgm:pt modelId="{0A33343B-9B20-4260-8A04-8D5FBE7CCDC8}" type="sibTrans" cxnId="{678023E8-2ED1-4B81-9FB4-C15C06AD826F}">
      <dgm:prSet/>
      <dgm:spPr/>
      <dgm:t>
        <a:bodyPr/>
        <a:lstStyle/>
        <a:p>
          <a:endParaRPr lang="en-US"/>
        </a:p>
      </dgm:t>
    </dgm:pt>
    <dgm:pt modelId="{CB3FEABC-C89F-4A87-B21B-91B08C41F378}" type="pres">
      <dgm:prSet presAssocID="{3726318E-166E-476E-8627-9765211020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99F5E-F37C-42D1-95B3-54B6B1BC9EC2}" type="pres">
      <dgm:prSet presAssocID="{C1CD486F-20CC-4D01-9CFB-3F3676412D6C}" presName="boxAndChildren" presStyleCnt="0"/>
      <dgm:spPr/>
    </dgm:pt>
    <dgm:pt modelId="{50208A13-5A20-42C2-9398-195360586B96}" type="pres">
      <dgm:prSet presAssocID="{C1CD486F-20CC-4D01-9CFB-3F3676412D6C}" presName="parentTextBox" presStyleLbl="node1" presStyleIdx="0" presStyleCnt="5"/>
      <dgm:spPr/>
      <dgm:t>
        <a:bodyPr/>
        <a:lstStyle/>
        <a:p>
          <a:endParaRPr lang="en-US"/>
        </a:p>
      </dgm:t>
    </dgm:pt>
    <dgm:pt modelId="{9B0322D7-9E1E-432F-8C82-66468253FA8F}" type="pres">
      <dgm:prSet presAssocID="{DBC8D596-DDF0-4743-B1D2-0D70CF90CBAE}" presName="sp" presStyleCnt="0"/>
      <dgm:spPr/>
    </dgm:pt>
    <dgm:pt modelId="{B608A16E-A6F5-4FEF-A9F6-CFF824FBE390}" type="pres">
      <dgm:prSet presAssocID="{A025D746-E925-4F29-84F0-E133B0C311A3}" presName="arrowAndChildren" presStyleCnt="0"/>
      <dgm:spPr/>
    </dgm:pt>
    <dgm:pt modelId="{9C6CF68D-425D-4379-B456-0BDC6832C863}" type="pres">
      <dgm:prSet presAssocID="{A025D746-E925-4F29-84F0-E133B0C311A3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905BAD1B-255D-4DA9-819F-0443F9E3FFD2}" type="pres">
      <dgm:prSet presAssocID="{BD98C368-74C8-4251-967E-58D81B14592E}" presName="sp" presStyleCnt="0"/>
      <dgm:spPr/>
    </dgm:pt>
    <dgm:pt modelId="{0B6A2555-9C68-4E56-B164-884558D855CB}" type="pres">
      <dgm:prSet presAssocID="{63F1C42B-41DC-416D-88CD-7F8AA684A494}" presName="arrowAndChildren" presStyleCnt="0"/>
      <dgm:spPr/>
    </dgm:pt>
    <dgm:pt modelId="{1B0BEDA4-ECAD-4851-AB4A-370B9197E3A5}" type="pres">
      <dgm:prSet presAssocID="{63F1C42B-41DC-416D-88CD-7F8AA684A494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CEB6079A-1E65-4FB8-9ECB-F8284550952B}" type="pres">
      <dgm:prSet presAssocID="{A97FFFA9-4116-44B2-8AC4-01A42D4D4B73}" presName="sp" presStyleCnt="0"/>
      <dgm:spPr/>
    </dgm:pt>
    <dgm:pt modelId="{283DA4F7-ED49-4552-8BD0-BD874C1E3BBE}" type="pres">
      <dgm:prSet presAssocID="{3ABE44DE-7D8A-4D16-BFB4-0C5419735333}" presName="arrowAndChildren" presStyleCnt="0"/>
      <dgm:spPr/>
    </dgm:pt>
    <dgm:pt modelId="{D3657D10-1DEC-4D5C-9528-FB2FA88BEBFA}" type="pres">
      <dgm:prSet presAssocID="{3ABE44DE-7D8A-4D16-BFB4-0C5419735333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1165C6BE-09E1-436B-B190-2F8BAECA3E57}" type="pres">
      <dgm:prSet presAssocID="{58E4CD62-5FAA-488C-BBF4-EC1639098463}" presName="sp" presStyleCnt="0"/>
      <dgm:spPr/>
    </dgm:pt>
    <dgm:pt modelId="{244B2752-630C-409F-B3E0-3DA19344A998}" type="pres">
      <dgm:prSet presAssocID="{4B8FA5EE-4A28-4BF5-B868-71F1DF709233}" presName="arrowAndChildren" presStyleCnt="0"/>
      <dgm:spPr/>
    </dgm:pt>
    <dgm:pt modelId="{2F8B1D2E-057A-4BA4-8587-8DB4485F26DA}" type="pres">
      <dgm:prSet presAssocID="{4B8FA5EE-4A28-4BF5-B868-71F1DF70923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7F8A4D4-DED8-4EBF-8A32-6585DDE4A8AF}" srcId="{3726318E-166E-476E-8627-976521102045}" destId="{63F1C42B-41DC-416D-88CD-7F8AA684A494}" srcOrd="2" destOrd="0" parTransId="{06DB699C-9C40-4228-A56F-285BC0694B2A}" sibTransId="{BD98C368-74C8-4251-967E-58D81B14592E}"/>
    <dgm:cxn modelId="{3FAF1F21-5C84-7A45-925F-46388AA27077}" type="presOf" srcId="{3726318E-166E-476E-8627-976521102045}" destId="{CB3FEABC-C89F-4A87-B21B-91B08C41F378}" srcOrd="0" destOrd="0" presId="urn:microsoft.com/office/officeart/2005/8/layout/process4"/>
    <dgm:cxn modelId="{C00D8A28-97F0-41B5-9E42-57576BA22FC9}" srcId="{3726318E-166E-476E-8627-976521102045}" destId="{3ABE44DE-7D8A-4D16-BFB4-0C5419735333}" srcOrd="1" destOrd="0" parTransId="{5368D4D6-2327-41D6-9146-51E88D8D9695}" sibTransId="{A97FFFA9-4116-44B2-8AC4-01A42D4D4B73}"/>
    <dgm:cxn modelId="{678023E8-2ED1-4B81-9FB4-C15C06AD826F}" srcId="{3726318E-166E-476E-8627-976521102045}" destId="{C1CD486F-20CC-4D01-9CFB-3F3676412D6C}" srcOrd="4" destOrd="0" parTransId="{D82A778B-1B06-4100-99A1-81DA85ECE8AC}" sibTransId="{0A33343B-9B20-4260-8A04-8D5FBE7CCDC8}"/>
    <dgm:cxn modelId="{51511854-5942-A344-AFAA-EC9BF9A9015F}" type="presOf" srcId="{C1CD486F-20CC-4D01-9CFB-3F3676412D6C}" destId="{50208A13-5A20-42C2-9398-195360586B96}" srcOrd="0" destOrd="0" presId="urn:microsoft.com/office/officeart/2005/8/layout/process4"/>
    <dgm:cxn modelId="{70C45228-ABDC-4810-9634-D9095CAE638D}" srcId="{3726318E-166E-476E-8627-976521102045}" destId="{4B8FA5EE-4A28-4BF5-B868-71F1DF709233}" srcOrd="0" destOrd="0" parTransId="{C93B0153-7FB4-451F-B355-733CA3C72A21}" sibTransId="{58E4CD62-5FAA-488C-BBF4-EC1639098463}"/>
    <dgm:cxn modelId="{D0CF8DAB-616A-7344-BD69-84622DFC486D}" type="presOf" srcId="{A025D746-E925-4F29-84F0-E133B0C311A3}" destId="{9C6CF68D-425D-4379-B456-0BDC6832C863}" srcOrd="0" destOrd="0" presId="urn:microsoft.com/office/officeart/2005/8/layout/process4"/>
    <dgm:cxn modelId="{44C50361-4F94-094B-80C1-C067C451629F}" type="presOf" srcId="{4B8FA5EE-4A28-4BF5-B868-71F1DF709233}" destId="{2F8B1D2E-057A-4BA4-8587-8DB4485F26DA}" srcOrd="0" destOrd="0" presId="urn:microsoft.com/office/officeart/2005/8/layout/process4"/>
    <dgm:cxn modelId="{DE5E7C36-4834-D142-8ADD-BEAD0C98B663}" type="presOf" srcId="{63F1C42B-41DC-416D-88CD-7F8AA684A494}" destId="{1B0BEDA4-ECAD-4851-AB4A-370B9197E3A5}" srcOrd="0" destOrd="0" presId="urn:microsoft.com/office/officeart/2005/8/layout/process4"/>
    <dgm:cxn modelId="{41CC063B-D1BC-054F-B5D7-E58A84A28707}" type="presOf" srcId="{3ABE44DE-7D8A-4D16-BFB4-0C5419735333}" destId="{D3657D10-1DEC-4D5C-9528-FB2FA88BEBFA}" srcOrd="0" destOrd="0" presId="urn:microsoft.com/office/officeart/2005/8/layout/process4"/>
    <dgm:cxn modelId="{B6F755AF-CB96-4CCF-9655-F29D6AF4570C}" srcId="{3726318E-166E-476E-8627-976521102045}" destId="{A025D746-E925-4F29-84F0-E133B0C311A3}" srcOrd="3" destOrd="0" parTransId="{1B3B71E4-41DF-4CEA-B742-D27DDEC2AFD4}" sibTransId="{DBC8D596-DDF0-4743-B1D2-0D70CF90CBAE}"/>
    <dgm:cxn modelId="{13A382FC-ADA0-DF4B-9D1E-DF61D6D1F844}" type="presParOf" srcId="{CB3FEABC-C89F-4A87-B21B-91B08C41F378}" destId="{46699F5E-F37C-42D1-95B3-54B6B1BC9EC2}" srcOrd="0" destOrd="0" presId="urn:microsoft.com/office/officeart/2005/8/layout/process4"/>
    <dgm:cxn modelId="{3C7C50A4-A371-EB41-AC81-5B6AC6B7298C}" type="presParOf" srcId="{46699F5E-F37C-42D1-95B3-54B6B1BC9EC2}" destId="{50208A13-5A20-42C2-9398-195360586B96}" srcOrd="0" destOrd="0" presId="urn:microsoft.com/office/officeart/2005/8/layout/process4"/>
    <dgm:cxn modelId="{D659C1C0-7BEA-5743-ADB6-78A7B6C51E6A}" type="presParOf" srcId="{CB3FEABC-C89F-4A87-B21B-91B08C41F378}" destId="{9B0322D7-9E1E-432F-8C82-66468253FA8F}" srcOrd="1" destOrd="0" presId="urn:microsoft.com/office/officeart/2005/8/layout/process4"/>
    <dgm:cxn modelId="{36D7E8B2-8673-C94C-A64B-5DFD02B93D0F}" type="presParOf" srcId="{CB3FEABC-C89F-4A87-B21B-91B08C41F378}" destId="{B608A16E-A6F5-4FEF-A9F6-CFF824FBE390}" srcOrd="2" destOrd="0" presId="urn:microsoft.com/office/officeart/2005/8/layout/process4"/>
    <dgm:cxn modelId="{37510BEB-BF0E-DB41-AE39-1E40B4B52A37}" type="presParOf" srcId="{B608A16E-A6F5-4FEF-A9F6-CFF824FBE390}" destId="{9C6CF68D-425D-4379-B456-0BDC6832C863}" srcOrd="0" destOrd="0" presId="urn:microsoft.com/office/officeart/2005/8/layout/process4"/>
    <dgm:cxn modelId="{93553B60-4E13-B54A-BEEB-7784E16DE074}" type="presParOf" srcId="{CB3FEABC-C89F-4A87-B21B-91B08C41F378}" destId="{905BAD1B-255D-4DA9-819F-0443F9E3FFD2}" srcOrd="3" destOrd="0" presId="urn:microsoft.com/office/officeart/2005/8/layout/process4"/>
    <dgm:cxn modelId="{0C5C1098-251E-794C-A210-C26959DB8675}" type="presParOf" srcId="{CB3FEABC-C89F-4A87-B21B-91B08C41F378}" destId="{0B6A2555-9C68-4E56-B164-884558D855CB}" srcOrd="4" destOrd="0" presId="urn:microsoft.com/office/officeart/2005/8/layout/process4"/>
    <dgm:cxn modelId="{696FC3B7-5A52-4E42-9304-22E62DF4EC8F}" type="presParOf" srcId="{0B6A2555-9C68-4E56-B164-884558D855CB}" destId="{1B0BEDA4-ECAD-4851-AB4A-370B9197E3A5}" srcOrd="0" destOrd="0" presId="urn:microsoft.com/office/officeart/2005/8/layout/process4"/>
    <dgm:cxn modelId="{8A055DE7-8C56-8840-9B8A-D4E4545BF6BE}" type="presParOf" srcId="{CB3FEABC-C89F-4A87-B21B-91B08C41F378}" destId="{CEB6079A-1E65-4FB8-9ECB-F8284550952B}" srcOrd="5" destOrd="0" presId="urn:microsoft.com/office/officeart/2005/8/layout/process4"/>
    <dgm:cxn modelId="{9DCE2B82-6EE0-4C4E-A04E-D6356D02A64E}" type="presParOf" srcId="{CB3FEABC-C89F-4A87-B21B-91B08C41F378}" destId="{283DA4F7-ED49-4552-8BD0-BD874C1E3BBE}" srcOrd="6" destOrd="0" presId="urn:microsoft.com/office/officeart/2005/8/layout/process4"/>
    <dgm:cxn modelId="{B8ECDFFC-779A-E94A-9852-12AB967574B9}" type="presParOf" srcId="{283DA4F7-ED49-4552-8BD0-BD874C1E3BBE}" destId="{D3657D10-1DEC-4D5C-9528-FB2FA88BEBFA}" srcOrd="0" destOrd="0" presId="urn:microsoft.com/office/officeart/2005/8/layout/process4"/>
    <dgm:cxn modelId="{1738189A-DB6D-0B4F-80A1-424F0B758067}" type="presParOf" srcId="{CB3FEABC-C89F-4A87-B21B-91B08C41F378}" destId="{1165C6BE-09E1-436B-B190-2F8BAECA3E57}" srcOrd="7" destOrd="0" presId="urn:microsoft.com/office/officeart/2005/8/layout/process4"/>
    <dgm:cxn modelId="{CFA682C4-C2E6-B746-93EE-7B86EC8BEE44}" type="presParOf" srcId="{CB3FEABC-C89F-4A87-B21B-91B08C41F378}" destId="{244B2752-630C-409F-B3E0-3DA19344A998}" srcOrd="8" destOrd="0" presId="urn:microsoft.com/office/officeart/2005/8/layout/process4"/>
    <dgm:cxn modelId="{68E84D46-EDC4-0F46-9BDB-24B9E7E7825C}" type="presParOf" srcId="{244B2752-630C-409F-B3E0-3DA19344A998}" destId="{2F8B1D2E-057A-4BA4-8587-8DB4485F26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97A04-721B-47E1-BB11-5A6A4A1652C5}">
      <dsp:nvSpPr>
        <dsp:cNvPr id="0" name=""/>
        <dsp:cNvSpPr/>
      </dsp:nvSpPr>
      <dsp:spPr>
        <a:xfrm>
          <a:off x="182351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Many regional's’ published data involve with local CRS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16445" y="805097"/>
        <a:ext cx="1728068" cy="1095875"/>
      </dsp:txXfrm>
    </dsp:sp>
    <dsp:sp modelId="{53F8C15C-565F-4AFE-B713-6A87B4A7E4A1}">
      <dsp:nvSpPr>
        <dsp:cNvPr id="0" name=""/>
        <dsp:cNvSpPr/>
      </dsp:nvSpPr>
      <dsp:spPr>
        <a:xfrm>
          <a:off x="1175056" y="1063724"/>
          <a:ext cx="2069773" cy="2069773"/>
        </a:xfrm>
        <a:prstGeom prst="leftCircularArrow">
          <a:avLst>
            <a:gd name="adj1" fmla="val 2805"/>
            <a:gd name="adj2" fmla="val 342357"/>
            <a:gd name="adj3" fmla="val 2117868"/>
            <a:gd name="adj4" fmla="val 9024489"/>
            <a:gd name="adj5" fmla="val 3272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80E8E-7FA7-400B-97D7-D6ACD76791F9}">
      <dsp:nvSpPr>
        <dsp:cNvPr id="0" name=""/>
        <dsp:cNvSpPr/>
      </dsp:nvSpPr>
      <dsp:spPr>
        <a:xfrm>
          <a:off x="581519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International Communication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600116" y="1953663"/>
        <a:ext cx="1559478" cy="597749"/>
      </dsp:txXfrm>
    </dsp:sp>
    <dsp:sp modelId="{F703D382-AB76-48BE-A263-E205B47193E3}">
      <dsp:nvSpPr>
        <dsp:cNvPr id="0" name=""/>
        <dsp:cNvSpPr/>
      </dsp:nvSpPr>
      <dsp:spPr>
        <a:xfrm>
          <a:off x="2531092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3676673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Interpret the coordinates between these CRSs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2565186" y="1122569"/>
        <a:ext cx="1728068" cy="1095875"/>
      </dsp:txXfrm>
    </dsp:sp>
    <dsp:sp modelId="{9B3E1FF2-0986-420E-9929-E714E9F71111}">
      <dsp:nvSpPr>
        <dsp:cNvPr id="0" name=""/>
        <dsp:cNvSpPr/>
      </dsp:nvSpPr>
      <dsp:spPr>
        <a:xfrm>
          <a:off x="3508829" y="-168045"/>
          <a:ext cx="2299294" cy="2299294"/>
        </a:xfrm>
        <a:prstGeom prst="circularArrow">
          <a:avLst>
            <a:gd name="adj1" fmla="val 2505"/>
            <a:gd name="adj2" fmla="val 303561"/>
            <a:gd name="adj3" fmla="val 19520928"/>
            <a:gd name="adj4" fmla="val 12575511"/>
            <a:gd name="adj5" fmla="val 2922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171A-3406-48DE-92DF-B2EA48BD87E7}">
      <dsp:nvSpPr>
        <dsp:cNvPr id="0" name=""/>
        <dsp:cNvSpPr/>
      </dsp:nvSpPr>
      <dsp:spPr>
        <a:xfrm>
          <a:off x="2930260" y="453531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3676673"/>
                <a:satOff val="-5114"/>
                <a:lumOff val="-1961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3676673"/>
                <a:satOff val="-5114"/>
                <a:lumOff val="-1961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3676673"/>
                <a:satOff val="-5114"/>
                <a:lumOff val="-1961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medium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2948857" y="472128"/>
        <a:ext cx="1559478" cy="597749"/>
      </dsp:txXfrm>
    </dsp:sp>
    <dsp:sp modelId="{87CE7358-F0FC-4C62-8C32-9A13122E7663}">
      <dsp:nvSpPr>
        <dsp:cNvPr id="0" name=""/>
        <dsp:cNvSpPr/>
      </dsp:nvSpPr>
      <dsp:spPr>
        <a:xfrm>
          <a:off x="4879833" y="771003"/>
          <a:ext cx="1796256" cy="148153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472C4">
              <a:hueOff val="-7353345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Open services for community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RESTFul</a:t>
          </a:r>
          <a:r>
            <a:rPr lang="en-US" sz="15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/>
              <a:ea typeface="+mn-ea"/>
              <a:cs typeface="+mn-cs"/>
            </a:rPr>
            <a:t> Web Service</a:t>
          </a:r>
          <a:endParaRPr lang="en-US" sz="15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/>
            <a:ea typeface="+mn-ea"/>
            <a:cs typeface="+mn-cs"/>
          </a:endParaRPr>
        </a:p>
      </dsp:txBody>
      <dsp:txXfrm>
        <a:off x="4913927" y="805097"/>
        <a:ext cx="1728068" cy="1095875"/>
      </dsp:txXfrm>
    </dsp:sp>
    <dsp:sp modelId="{04F6072B-268C-4367-83B6-7787CFF4D0B4}">
      <dsp:nvSpPr>
        <dsp:cNvPr id="0" name=""/>
        <dsp:cNvSpPr/>
      </dsp:nvSpPr>
      <dsp:spPr>
        <a:xfrm>
          <a:off x="5279001" y="1935066"/>
          <a:ext cx="1596672" cy="63494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5"/>
                <a:satOff val="-10228"/>
                <a:lumOff val="-3922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-7353345"/>
                <a:satOff val="-10228"/>
                <a:lumOff val="-3922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-7353345"/>
                <a:satOff val="-10228"/>
                <a:lumOff val="-3922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ysClr val="window" lastClr="FFFFFF"/>
              </a:solidFill>
              <a:latin typeface="Century Gothic"/>
              <a:ea typeface="+mn-ea"/>
              <a:cs typeface="+mn-cs"/>
            </a:rPr>
            <a:t>A Converter Service</a:t>
          </a:r>
          <a:endParaRPr lang="en-US" sz="1500" kern="1200" dirty="0">
            <a:solidFill>
              <a:sysClr val="window" lastClr="FFFFFF"/>
            </a:solidFill>
            <a:latin typeface="Century Gothic"/>
            <a:ea typeface="+mn-ea"/>
            <a:cs typeface="+mn-cs"/>
          </a:endParaRPr>
        </a:p>
      </dsp:txBody>
      <dsp:txXfrm>
        <a:off x="5297598" y="1953663"/>
        <a:ext cx="1559478" cy="597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89E4C-69E6-4D01-9E16-15A3A4EA2B2C}">
      <dsp:nvSpPr>
        <dsp:cNvPr id="0" name=""/>
        <dsp:cNvSpPr/>
      </dsp:nvSpPr>
      <dsp:spPr>
        <a:xfrm rot="5400000">
          <a:off x="-247000" y="24469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Silk</a:t>
          </a:r>
          <a:endParaRPr lang="en-US" sz="1600" kern="1200" dirty="0"/>
        </a:p>
      </dsp:txBody>
      <dsp:txXfrm rot="-5400000">
        <a:off x="-7344" y="564237"/>
        <a:ext cx="1118393" cy="479311"/>
      </dsp:txXfrm>
    </dsp:sp>
    <dsp:sp modelId="{64C0320E-D333-4998-88CE-F9A92A51930B}">
      <dsp:nvSpPr>
        <dsp:cNvPr id="0" name=""/>
        <dsp:cNvSpPr/>
      </dsp:nvSpPr>
      <dsp:spPr>
        <a:xfrm rot="5400000">
          <a:off x="1993595" y="-877710"/>
          <a:ext cx="1041042" cy="283551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Look for </a:t>
          </a:r>
          <a:r>
            <a:rPr lang="fr-FR" sz="1600" kern="1200" dirty="0" err="1" smtClean="0">
              <a:latin typeface="Courier New" pitchFamily="49" charset="0"/>
              <a:cs typeface="Courier New" pitchFamily="49" charset="0"/>
            </a:rPr>
            <a:t>skos</a:t>
          </a:r>
          <a:r>
            <a:rPr lang="fr-FR" sz="1600" kern="1200" dirty="0" smtClean="0">
              <a:latin typeface="Courier New" pitchFamily="49" charset="0"/>
              <a:cs typeface="Courier New" pitchFamily="49" charset="0"/>
            </a:rPr>
            <a:t> </a:t>
          </a:r>
          <a:r>
            <a:rPr lang="fr-FR" sz="1600" kern="1200" dirty="0" smtClean="0"/>
            <a:t>codes </a:t>
          </a:r>
          <a:r>
            <a:rPr lang="fr-FR" sz="1600" kern="1200" dirty="0" err="1" smtClean="0"/>
            <a:t>that</a:t>
          </a:r>
          <a:r>
            <a:rPr lang="fr-FR" sz="1600" kern="1200" dirty="0" smtClean="0"/>
            <a:t> matches </a:t>
          </a:r>
          <a:r>
            <a:rPr lang="fr-FR" sz="1600" kern="1200" dirty="0" err="1" smtClean="0"/>
            <a:t>GeOnto</a:t>
          </a:r>
          <a:r>
            <a:rPr lang="fr-FR" sz="1600" kern="1200" dirty="0" smtClean="0"/>
            <a:t> classes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Verify</a:t>
          </a:r>
          <a:r>
            <a:rPr lang="fr-FR" sz="1600" kern="1200" dirty="0" smtClean="0"/>
            <a:t> the links &lt;70%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err="1" smtClean="0"/>
            <a:t>Generate</a:t>
          </a:r>
          <a:r>
            <a:rPr lang="fr-FR" sz="1600" kern="1200" dirty="0" smtClean="0"/>
            <a:t> « </a:t>
          </a:r>
          <a:r>
            <a:rPr lang="fr-FR" sz="1600" kern="1200" dirty="0" err="1" smtClean="0"/>
            <a:t>sameAs</a:t>
          </a:r>
          <a:r>
            <a:rPr lang="fr-FR" sz="1600" kern="1200" dirty="0" smtClean="0"/>
            <a:t> » links</a:t>
          </a:r>
          <a:endParaRPr lang="en-US" sz="1600" kern="1200" dirty="0"/>
        </a:p>
      </dsp:txBody>
      <dsp:txXfrm rot="-5400000">
        <a:off x="1096359" y="70345"/>
        <a:ext cx="2784697" cy="939404"/>
      </dsp:txXfrm>
    </dsp:sp>
    <dsp:sp modelId="{AFBE26CB-5C4B-4A94-B78B-F39194918B3E}">
      <dsp:nvSpPr>
        <dsp:cNvPr id="0" name=""/>
        <dsp:cNvSpPr/>
      </dsp:nvSpPr>
      <dsp:spPr>
        <a:xfrm rot="5400000">
          <a:off x="-247000" y="1648510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SPARL </a:t>
          </a:r>
          <a:r>
            <a:rPr lang="fr-FR" sz="1600" kern="1200" dirty="0" err="1" smtClean="0"/>
            <a:t>Endpoint</a:t>
          </a:r>
          <a:endParaRPr lang="en-US" sz="1600" kern="1200" dirty="0"/>
        </a:p>
      </dsp:txBody>
      <dsp:txXfrm rot="-5400000">
        <a:off x="-7344" y="1968052"/>
        <a:ext cx="1118393" cy="479311"/>
      </dsp:txXfrm>
    </dsp:sp>
    <dsp:sp modelId="{D292D39B-21FC-4E17-B81C-EFBDC785F9ED}">
      <dsp:nvSpPr>
        <dsp:cNvPr id="0" name=""/>
        <dsp:cNvSpPr/>
      </dsp:nvSpPr>
      <dsp:spPr>
        <a:xfrm rot="5400000">
          <a:off x="1994862" y="525040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Use </a:t>
          </a:r>
          <a:r>
            <a:rPr lang="fr-FR" sz="1800" kern="1200" dirty="0" smtClean="0"/>
            <a:t>SPARQL « </a:t>
          </a:r>
          <a:r>
            <a:rPr lang="fr-FR" sz="1800" i="1" kern="1200" dirty="0" err="1" smtClean="0"/>
            <a:t>Construct</a:t>
          </a:r>
          <a:r>
            <a:rPr lang="fr-FR" sz="1800" kern="1200" dirty="0" smtClean="0"/>
            <a:t> » to </a:t>
          </a:r>
          <a:r>
            <a:rPr lang="fr-FR" sz="1800" kern="1200" dirty="0" err="1" smtClean="0"/>
            <a:t>generate</a:t>
          </a:r>
          <a:r>
            <a:rPr lang="fr-FR" sz="1800" kern="1200" dirty="0" smtClean="0"/>
            <a:t> a new graph.</a:t>
          </a:r>
          <a:endParaRPr lang="en-US" sz="1800" kern="1200" dirty="0"/>
        </a:p>
      </dsp:txBody>
      <dsp:txXfrm rot="-5400000">
        <a:off x="1111048" y="1459550"/>
        <a:ext cx="2755440" cy="937116"/>
      </dsp:txXfrm>
    </dsp:sp>
    <dsp:sp modelId="{61B070F1-A684-4C5D-9857-B960D619CCFD}">
      <dsp:nvSpPr>
        <dsp:cNvPr id="0" name=""/>
        <dsp:cNvSpPr/>
      </dsp:nvSpPr>
      <dsp:spPr>
        <a:xfrm rot="5400000">
          <a:off x="-247000" y="3052325"/>
          <a:ext cx="1597704" cy="1118393"/>
        </a:xfrm>
        <a:prstGeom prst="chevron">
          <a:avLst/>
        </a:prstGeom>
        <a:solidFill>
          <a:schemeClr val="accent2">
            <a:shade val="50000"/>
            <a:hueOff val="0"/>
            <a:satOff val="-21688"/>
            <a:lumOff val="3518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Alignment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-7344" y="3371867"/>
        <a:ext cx="1118393" cy="479311"/>
      </dsp:txXfrm>
    </dsp:sp>
    <dsp:sp modelId="{964096A2-DCDB-41DD-BCB7-5528E6E17D95}">
      <dsp:nvSpPr>
        <dsp:cNvPr id="0" name=""/>
        <dsp:cNvSpPr/>
      </dsp:nvSpPr>
      <dsp:spPr>
        <a:xfrm rot="5400000">
          <a:off x="1994862" y="1928855"/>
          <a:ext cx="1038508" cy="2806136"/>
        </a:xfrm>
        <a:prstGeom prst="round2Same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Export the </a:t>
          </a:r>
          <a:r>
            <a:rPr lang="fr-FR" sz="1600" kern="1200" dirty="0" err="1" smtClean="0"/>
            <a:t>rdf</a:t>
          </a:r>
          <a:r>
            <a:rPr lang="fr-FR" sz="1600" kern="1200" dirty="0" smtClean="0"/>
            <a:t> file</a:t>
          </a:r>
          <a:endParaRPr lang="en-US" sz="1600" kern="1200" dirty="0"/>
        </a:p>
      </dsp:txBody>
      <dsp:txXfrm rot="-5400000">
        <a:off x="1111048" y="2863365"/>
        <a:ext cx="2755440" cy="937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8A13-5A20-42C2-9398-195360586B96}">
      <dsp:nvSpPr>
        <dsp:cNvPr id="0" name=""/>
        <dsp:cNvSpPr/>
      </dsp:nvSpPr>
      <dsp:spPr>
        <a:xfrm>
          <a:off x="0" y="4389218"/>
          <a:ext cx="4244975" cy="72008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/>
            <a:t>Output ranking</a:t>
          </a:r>
          <a:endParaRPr lang="en-US" sz="1700" kern="1200"/>
        </a:p>
      </dsp:txBody>
      <dsp:txXfrm>
        <a:off x="0" y="4389218"/>
        <a:ext cx="4244975" cy="720087"/>
      </dsp:txXfrm>
    </dsp:sp>
    <dsp:sp modelId="{9C6CF68D-425D-4379-B456-0BDC6832C863}">
      <dsp:nvSpPr>
        <dsp:cNvPr id="0" name=""/>
        <dsp:cNvSpPr/>
      </dsp:nvSpPr>
      <dsp:spPr>
        <a:xfrm rot="10800000">
          <a:off x="0" y="3292524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4- Compute PIC score</a:t>
          </a:r>
          <a:endParaRPr lang="en-US" sz="1700" kern="1200" dirty="0"/>
        </a:p>
      </dsp:txBody>
      <dsp:txXfrm rot="10800000">
        <a:off x="0" y="3292524"/>
        <a:ext cx="4244975" cy="719617"/>
      </dsp:txXfrm>
    </dsp:sp>
    <dsp:sp modelId="{1B0BEDA4-ECAD-4851-AB4A-370B9197E3A5}">
      <dsp:nvSpPr>
        <dsp:cNvPr id="0" name=""/>
        <dsp:cNvSpPr/>
      </dsp:nvSpPr>
      <dsp:spPr>
        <a:xfrm rot="10800000">
          <a:off x="0" y="2195831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3- Compute IC score</a:t>
          </a:r>
          <a:endParaRPr lang="en-US" sz="1700" kern="1200" dirty="0"/>
        </a:p>
      </dsp:txBody>
      <dsp:txXfrm rot="10800000">
        <a:off x="0" y="2195831"/>
        <a:ext cx="4244975" cy="719617"/>
      </dsp:txXfrm>
    </dsp:sp>
    <dsp:sp modelId="{D3657D10-1DEC-4D5C-9528-FB2FA88BEBFA}">
      <dsp:nvSpPr>
        <dsp:cNvPr id="0" name=""/>
        <dsp:cNvSpPr/>
      </dsp:nvSpPr>
      <dsp:spPr>
        <a:xfrm rot="10800000">
          <a:off x="0" y="1099137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561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2- Grouping terms by namespace &amp; weight assignment</a:t>
          </a:r>
          <a:endParaRPr lang="en-US" sz="1700" kern="1200" dirty="0"/>
        </a:p>
      </dsp:txBody>
      <dsp:txXfrm rot="10800000">
        <a:off x="0" y="1099137"/>
        <a:ext cx="4244975" cy="719617"/>
      </dsp:txXfrm>
    </dsp:sp>
    <dsp:sp modelId="{2F8B1D2E-057A-4BA4-8587-8DB4485F26DA}">
      <dsp:nvSpPr>
        <dsp:cNvPr id="0" name=""/>
        <dsp:cNvSpPr/>
      </dsp:nvSpPr>
      <dsp:spPr>
        <a:xfrm rot="10800000">
          <a:off x="0" y="2443"/>
          <a:ext cx="4244975" cy="1107495"/>
        </a:xfrm>
        <a:prstGeom prst="upArrowCallout">
          <a:avLst/>
        </a:prstGeom>
        <a:solidFill>
          <a:schemeClr val="accent4">
            <a:shade val="50000"/>
            <a:hueOff val="0"/>
            <a:satOff val="0"/>
            <a:lumOff val="280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1- Candidate terms selection in LOV</a:t>
          </a:r>
          <a:endParaRPr lang="en-US" sz="1700" kern="1200" dirty="0"/>
        </a:p>
      </dsp:txBody>
      <dsp:txXfrm rot="10800000">
        <a:off x="0" y="2443"/>
        <a:ext cx="4244975" cy="719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84608-AFA8-481E-9CEF-9E7D2BD7BA25}" type="datetimeFigureOut">
              <a:rPr lang="en-US" smtClean="0"/>
              <a:pPr/>
              <a:t>30/03/15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5BBB-1BDE-45E9-8E83-9BF97A530E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A68AB4B-BD1F-43D1-A0AF-BC3C94C5C494}" type="datetimeFigureOut">
              <a:rPr lang="en-US"/>
              <a:pPr>
                <a:defRPr/>
              </a:pPr>
              <a:t>30/03/15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A97F7F1-5F92-423D-89CB-D7FF1005FE8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9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Importance of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:</a:t>
            </a:r>
          </a:p>
          <a:p>
            <a:r>
              <a:rPr lang="fr-FR" dirty="0" smtClean="0"/>
              <a:t> * Data formats: the type of the format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lead</a:t>
            </a:r>
            <a:r>
              <a:rPr lang="fr-FR" dirty="0" smtClean="0"/>
              <a:t> to the </a:t>
            </a:r>
            <a:r>
              <a:rPr lang="fr-FR" dirty="0" err="1" smtClean="0"/>
              <a:t>decision</a:t>
            </a:r>
            <a:r>
              <a:rPr lang="fr-FR" dirty="0" smtClean="0"/>
              <a:t> of </a:t>
            </a:r>
            <a:r>
              <a:rPr lang="fr-FR" dirty="0" err="1" smtClean="0"/>
              <a:t>creation</a:t>
            </a:r>
            <a:r>
              <a:rPr lang="fr-FR" dirty="0" smtClean="0"/>
              <a:t> a </a:t>
            </a:r>
            <a:r>
              <a:rPr lang="fr-FR" dirty="0" err="1" smtClean="0"/>
              <a:t>converter</a:t>
            </a:r>
            <a:r>
              <a:rPr lang="fr-FR" dirty="0" smtClean="0"/>
              <a:t> layer </a:t>
            </a:r>
            <a:r>
              <a:rPr lang="fr-FR" dirty="0" err="1" smtClean="0"/>
              <a:t>before</a:t>
            </a:r>
            <a:r>
              <a:rPr lang="fr-FR" dirty="0" smtClean="0"/>
              <a:t> the </a:t>
            </a:r>
            <a:r>
              <a:rPr lang="fr-FR" dirty="0" err="1" smtClean="0"/>
              <a:t>visualization</a:t>
            </a:r>
            <a:r>
              <a:rPr lang="fr-FR" dirty="0" smtClean="0"/>
              <a:t> layer.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Data </a:t>
            </a:r>
            <a:r>
              <a:rPr lang="fr-FR" dirty="0" err="1" smtClean="0"/>
              <a:t>access</a:t>
            </a:r>
            <a:r>
              <a:rPr lang="fr-FR" dirty="0" smtClean="0"/>
              <a:t>: </a:t>
            </a:r>
            <a:r>
              <a:rPr lang="fr-FR" dirty="0" err="1" smtClean="0"/>
              <a:t>defines</a:t>
            </a:r>
            <a:r>
              <a:rPr lang="fr-FR" dirty="0" smtClean="0"/>
              <a:t> how to </a:t>
            </a:r>
            <a:r>
              <a:rPr lang="fr-FR" dirty="0" err="1" smtClean="0"/>
              <a:t>get</a:t>
            </a:r>
            <a:r>
              <a:rPr lang="fr-FR" dirty="0" smtClean="0"/>
              <a:t> the data, </a:t>
            </a:r>
            <a:r>
              <a:rPr lang="fr-FR" dirty="0" err="1" smtClean="0"/>
              <a:t>such</a:t>
            </a:r>
            <a:r>
              <a:rPr lang="fr-FR" dirty="0" smtClean="0"/>
              <a:t> as simple dump, API, SPARQL </a:t>
            </a:r>
            <a:r>
              <a:rPr lang="fr-FR" dirty="0" err="1" smtClean="0"/>
              <a:t>endpoint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code: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deciding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for the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tool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 Type of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essential </a:t>
            </a:r>
            <a:r>
              <a:rPr lang="fr-FR" dirty="0" err="1" smtClean="0"/>
              <a:t>depending</a:t>
            </a:r>
            <a:r>
              <a:rPr lang="fr-FR" dirty="0" smtClean="0"/>
              <a:t> on the type of the data to display. </a:t>
            </a:r>
            <a:r>
              <a:rPr lang="fr-FR" dirty="0" err="1" smtClean="0"/>
              <a:t>E.g</a:t>
            </a:r>
            <a:r>
              <a:rPr lang="fr-FR" dirty="0" smtClean="0"/>
              <a:t>: if the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timeline</a:t>
            </a:r>
            <a:r>
              <a:rPr lang="fr-FR" dirty="0" smtClean="0"/>
              <a:t> 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to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use of  </a:t>
            </a:r>
            <a:r>
              <a:rPr lang="fr-FR" dirty="0" err="1" smtClean="0"/>
              <a:t>timeline</a:t>
            </a:r>
            <a:r>
              <a:rPr lang="fr-FR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useful</a:t>
            </a:r>
            <a:r>
              <a:rPr lang="fr-FR" dirty="0" smtClean="0"/>
              <a:t> for </a:t>
            </a:r>
            <a:r>
              <a:rPr lang="fr-FR" dirty="0" err="1" smtClean="0"/>
              <a:t>integration</a:t>
            </a:r>
            <a:r>
              <a:rPr lang="fr-FR" dirty="0" smtClean="0"/>
              <a:t> compatibility.</a:t>
            </a:r>
          </a:p>
          <a:p>
            <a:pPr>
              <a:buFont typeface="Arial" charset="0"/>
              <a:buChar char="•"/>
            </a:pPr>
            <a:r>
              <a:rPr lang="fr-FR" dirty="0" smtClean="0"/>
              <a:t>* License for </a:t>
            </a:r>
            <a:r>
              <a:rPr lang="fr-FR" dirty="0" err="1" smtClean="0"/>
              <a:t>reusability</a:t>
            </a:r>
            <a:r>
              <a:rPr lang="fr-FR" dirty="0" smtClean="0"/>
              <a:t> of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* </a:t>
            </a:r>
            <a:r>
              <a:rPr lang="fr-FR" dirty="0" err="1" smtClean="0"/>
              <a:t>Author</a:t>
            </a:r>
            <a:r>
              <a:rPr lang="fr-FR" dirty="0" smtClean="0"/>
              <a:t>/</a:t>
            </a:r>
            <a:r>
              <a:rPr lang="fr-FR" dirty="0" err="1" smtClean="0"/>
              <a:t>creator</a:t>
            </a:r>
            <a:r>
              <a:rPr lang="fr-FR" dirty="0" smtClean="0"/>
              <a:t> for </a:t>
            </a:r>
            <a:r>
              <a:rPr lang="fr-FR" dirty="0" err="1" smtClean="0"/>
              <a:t>metadata</a:t>
            </a:r>
            <a:r>
              <a:rPr lang="fr-FR" dirty="0" smtClean="0"/>
              <a:t> mention of the </a:t>
            </a:r>
            <a:r>
              <a:rPr lang="fr-FR" dirty="0" err="1" smtClean="0"/>
              <a:t>owner</a:t>
            </a:r>
            <a:r>
              <a:rPr lang="fr-FR" dirty="0" smtClean="0"/>
              <a:t> or the </a:t>
            </a:r>
            <a:r>
              <a:rPr lang="fr-FR" dirty="0" err="1" smtClean="0"/>
              <a:t>tool</a:t>
            </a:r>
            <a:endParaRPr lang="fr-FR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>
                <a:latin typeface="Calibri" charset="0"/>
              </a:rPr>
              <a:t>Files available in SHP, pdf </a:t>
            </a:r>
          </a:p>
          <a:p>
            <a:r>
              <a:rPr lang="fr-FR">
                <a:latin typeface="Calibri" charset="0"/>
              </a:rPr>
              <a:t>Information overlap in different products, sometimes referring to the same « real world »  concepts.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03F8F6-7D16-7A4D-A28A-471A973DE2FC}" type="slidenum">
              <a:rPr lang="en-US"/>
              <a:pPr eaLnBrk="1" hangingPunct="1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answers</a:t>
            </a:r>
            <a:r>
              <a:rPr lang="fr-FR" dirty="0" smtClean="0"/>
              <a:t> to </a:t>
            </a:r>
            <a:r>
              <a:rPr lang="fr-FR" dirty="0" err="1" smtClean="0"/>
              <a:t>these</a:t>
            </a:r>
            <a:r>
              <a:rPr lang="fr-FR" dirty="0" smtClean="0"/>
              <a:t> Use Cases </a:t>
            </a:r>
            <a:r>
              <a:rPr lang="fr-FR" dirty="0" err="1" smtClean="0"/>
              <a:t>need</a:t>
            </a:r>
            <a:r>
              <a:rPr lang="fr-FR" dirty="0" smtClean="0"/>
              <a:t> to do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scraping</a:t>
            </a:r>
            <a:r>
              <a:rPr lang="fr-FR" dirty="0" smtClean="0"/>
              <a:t> on </a:t>
            </a:r>
            <a:r>
              <a:rPr lang="fr-FR" dirty="0" err="1" smtClean="0"/>
              <a:t>different</a:t>
            </a:r>
            <a:r>
              <a:rPr lang="fr-FR" dirty="0" smtClean="0"/>
              <a:t> html pages of data </a:t>
            </a: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applications are </a:t>
            </a:r>
            <a:r>
              <a:rPr lang="fr-FR" dirty="0" err="1" smtClean="0"/>
              <a:t>described</a:t>
            </a:r>
            <a:r>
              <a:rPr lang="fr-FR" dirty="0" smtClean="0"/>
              <a:t>,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information </a:t>
            </a:r>
            <a:r>
              <a:rPr lang="fr-FR" dirty="0" err="1" smtClean="0"/>
              <a:t>nor</a:t>
            </a:r>
            <a:r>
              <a:rPr lang="fr-FR" dirty="0" smtClean="0"/>
              <a:t> description.</a:t>
            </a:r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*The Apps4Europe project,  recently release  a big catalog of all Apps  in Europe and the goal now is to make some script for populating DVIA.</a:t>
            </a:r>
          </a:p>
          <a:p>
            <a:pPr marL="0" lvl="1"/>
            <a:r>
              <a:rPr lang="en-US" dirty="0" smtClean="0"/>
              <a:t>* Towards Linked Open Visualizations (LOVIZ) catalog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F7F1-5F92-423D-89CB-D7FF1005FE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Five approaches for modeling the Geometry: Point, Rectagne, Points in a List, Points in a group of RDF resources, Literals and more structured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E7263FC-78B8-1B4D-997C-897DA870372B}" type="slidenum">
              <a:rPr lang="en-US"/>
              <a:pPr eaLnBrk="1" hangingPunct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GeoSPARQL needs to be published with (de)-referenceable URIs?! We want to have GeoSPARQL in the LOV catalog.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22D785-C7AA-ED4F-803F-DAD8CCA351F5}" type="slidenum">
              <a:rPr lang="en-US"/>
              <a:pPr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EB2B4-7931-42A0-A89E-C26F9B5553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021B-7085-47E7-AF8A-22C6818535D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604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6D9C1-791D-4BEB-B758-5F81E7D0EDD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95FDC-B278-4EA4-A6EA-A66AD9375E6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5BBE0-DF0F-46E9-A640-8ED3701E840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038600"/>
            <a:ext cx="4495800" cy="236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9523A-604D-43B3-AFAA-12E499D964B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0"/>
            <a:ext cx="22860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0"/>
            <a:ext cx="67056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B7BC6-A7B5-40BC-9289-A6D374FE0EB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92275" y="4797425"/>
            <a:ext cx="7192963" cy="7921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92275" y="2924175"/>
            <a:ext cx="7196138" cy="1657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FFC3813-7ADD-436B-AE72-26BFE8C5F606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0258A0C-9CA5-41C9-9F84-DD1F61D1AA9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8063-097B-4D34-8CD1-C2FE11FD93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8B596F2-A0F7-4DB5-BF33-6C836AF75E5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0E28171-4D8D-498D-96ED-1380BBBB883C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CA5954-B919-4CF7-A4C2-8F4FEE16C74B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65DAC1FE-7CEA-488E-8A5B-15284B1B527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A71526D6-5A41-4C2E-957B-DE33C943C5E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F466248A-A959-418E-8590-583A8AF84C2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D84BA23C-92E7-4DCB-A8C6-741F17B2EC8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1646243-25F9-4140-BAB3-6307AB1A78EE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12A09FF2-5BFC-4DA3-99CA-2E4807A07F28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25B8B1E8-FBC0-4FCC-B798-C901E92AFB1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908CE-0CDC-4886-9166-80F7FDF172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0825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2449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685F105-1EC7-4815-8F1E-2EFAB75C414F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4F7CE637-4937-4497-BCFA-6349E792C522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56932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825" y="3757613"/>
            <a:ext cx="8642350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- </a:t>
            </a:r>
            <a:fld id="{9207549D-7527-4AD0-9A98-5BD8CCD84C34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5DBBF-96DF-44A5-9EE5-71D2652D340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893D-B3C7-4B94-884D-08C6876A6E7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pp://www.eurecom.fr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6.xml"/><Relationship Id="rId18" Type="http://schemas.openxmlformats.org/officeDocument/2006/relationships/hyperlink" Target="htpp://www.eurecom.fr/" TargetMode="Externa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latin typeface="Arial" charset="0"/>
            </a:endParaRPr>
          </a:p>
        </p:txBody>
      </p:sp>
      <p:pic>
        <p:nvPicPr>
          <p:cNvPr id="1029" name="Picture 17" descr="logo_Eurecom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3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95FDC-B278-4EA4-A6EA-A66AD9375E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85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7" r:id="rId2"/>
    <p:sldLayoutId id="2147485638" r:id="rId3"/>
    <p:sldLayoutId id="2147485639" r:id="rId4"/>
    <p:sldLayoutId id="2147485640" r:id="rId5"/>
    <p:sldLayoutId id="2147485641" r:id="rId6"/>
    <p:sldLayoutId id="2147485642" r:id="rId7"/>
    <p:sldLayoutId id="2147485643" r:id="rId8"/>
    <p:sldLayoutId id="2147485644" r:id="rId9"/>
    <p:sldLayoutId id="2147485645" r:id="rId10"/>
    <p:sldLayoutId id="214748564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0386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7" r:id="rId1"/>
    <p:sldLayoutId id="2147485648" r:id="rId2"/>
    <p:sldLayoutId id="2147485649" r:id="rId3"/>
    <p:sldLayoutId id="2147485650" r:id="rId4"/>
    <p:sldLayoutId id="2147485651" r:id="rId5"/>
    <p:sldLayoutId id="2147485652" r:id="rId6"/>
    <p:sldLayoutId id="2147485653" r:id="rId7"/>
    <p:sldLayoutId id="2147485654" r:id="rId8"/>
    <p:sldLayoutId id="2147485655" r:id="rId9"/>
    <p:sldLayoutId id="2147485656" r:id="rId10"/>
    <p:sldLayoutId id="2147485657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cs typeface="+mn-cs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cs typeface="+mn-cs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5pPr>
      <a:lvl6pPr marL="25146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ctr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latin typeface="Eurostile LT Std" pitchFamily="34" charset="0"/>
          <a:ea typeface="MS PGothic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6423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8807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6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6148" name="Rectangle 16"/>
          <p:cNvSpPr>
            <a:spLocks noChangeArrowheads="1"/>
          </p:cNvSpPr>
          <p:nvPr/>
        </p:nvSpPr>
        <p:spPr bwMode="auto">
          <a:xfrm rot="16200000" flipV="1">
            <a:off x="4537075" y="-3375025"/>
            <a:ext cx="69850" cy="86423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0099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149" name="Picture 17" descr="logo_Eurecom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885113" y="6389688"/>
            <a:ext cx="1116012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Line 18"/>
          <p:cNvSpPr>
            <a:spLocks noChangeShapeType="1"/>
          </p:cNvSpPr>
          <p:nvPr/>
        </p:nvSpPr>
        <p:spPr bwMode="auto">
          <a:xfrm>
            <a:off x="0" y="6327775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151" name="Line 19"/>
          <p:cNvSpPr>
            <a:spLocks noChangeShapeType="1"/>
          </p:cNvSpPr>
          <p:nvPr/>
        </p:nvSpPr>
        <p:spPr bwMode="auto">
          <a:xfrm>
            <a:off x="0" y="6362700"/>
            <a:ext cx="9144000" cy="0"/>
          </a:xfrm>
          <a:prstGeom prst="line">
            <a:avLst/>
          </a:prstGeom>
          <a:noFill/>
          <a:ln w="19050">
            <a:solidFill>
              <a:srgbClr val="0099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808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10795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2015/04/10</a:t>
            </a:r>
            <a:endParaRPr lang="fr-FR"/>
          </a:p>
        </p:txBody>
      </p:sp>
      <p:sp>
        <p:nvSpPr>
          <p:cNvPr id="8808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524625"/>
            <a:ext cx="44640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fr-FR"/>
          </a:p>
        </p:txBody>
      </p:sp>
      <p:sp>
        <p:nvSpPr>
          <p:cNvPr id="8809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524625"/>
            <a:ext cx="719137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80808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- </a:t>
            </a:r>
            <a:fld id="{A9C8A808-502E-43D2-8F85-E6E7CB7E2097}" type="slidenum">
              <a:rPr lang="fr-FR"/>
              <a:pPr>
                <a:defRPr/>
              </a:pPr>
              <a:t>‹Nr.›</a:t>
            </a:fld>
            <a:r>
              <a:rPr lang="fr-FR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  <p:sldLayoutId id="2147485679" r:id="rId12"/>
    <p:sldLayoutId id="2147485680" r:id="rId13"/>
    <p:sldLayoutId id="2147485681" r:id="rId14"/>
    <p:sldLayoutId id="2147485682" r:id="rId15"/>
    <p:sldLayoutId id="2147485683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99CC"/>
          </a:solidFill>
          <a:effectLst>
            <a:outerShdw blurRad="38100" dist="38100" dir="2700000" algn="tl">
              <a:srgbClr val="C0C0C0"/>
            </a:outerShdw>
          </a:effectLst>
          <a:latin typeface="Eurostile LT Std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99CC"/>
        </a:buClr>
        <a:buFont typeface="Wingdings" pitchFamily="2" charset="2"/>
        <a:buChar char="§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Ø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Wingdings" pitchFamily="2" charset="2"/>
        <a:buChar char="F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CC"/>
        </a:buClr>
        <a:buFont typeface="Eurostile LT Std" pitchFamily="34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twcc.free.fr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7.emf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ovocab.org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58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.ignf.fr/def/geometrie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data.ignf.fr/def/ingf" TargetMode="External"/><Relationship Id="rId5" Type="http://schemas.openxmlformats.org/officeDocument/2006/relationships/hyperlink" Target="http://data.ign.fr/id/ignf/crs/NTFLAMB2E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ign.fr/topo" TargetMode="External"/><Relationship Id="rId4" Type="http://schemas.openxmlformats.org/officeDocument/2006/relationships/hyperlink" Target="http://rdf.insee.fr/sparql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data.ign.fr/geof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bano.openstreetmap.fr/data/" TargetMode="External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recom.fr/~atemezin/work/frenchLOD.svg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://wiki.dbpedia.org/Datasets" TargetMode="External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sail.mit.edu/2005/ajar/release/tabulator/0.8/tab.html" TargetMode="External"/><Relationship Id="rId4" Type="http://schemas.openxmlformats.org/officeDocument/2006/relationships/hyperlink" Target="http://ode.openlinksw.com/" TargetMode="External"/><Relationship Id="rId5" Type="http://schemas.openxmlformats.org/officeDocument/2006/relationships/hyperlink" Target="https://developers.facebook.com/docs/reference/api/" TargetMode="External"/><Relationship Id="rId6" Type="http://schemas.openxmlformats.org/officeDocument/2006/relationships/hyperlink" Target="http://www.w3.org/2001/11/Isaviz" TargetMode="External"/><Relationship Id="rId7" Type="http://schemas.openxmlformats.org/officeDocument/2006/relationships/hyperlink" Target="http://aksw.org/Projects/CubeViz.html" TargetMode="External"/><Relationship Id="rId8" Type="http://schemas.openxmlformats.org/officeDocument/2006/relationships/hyperlink" Target="http://wheredoesmymoneygo.org/" TargetMode="External"/><Relationship Id="rId9" Type="http://schemas.openxmlformats.org/officeDocument/2006/relationships/hyperlink" Target="http://logd.tw.rpi.edu/demo/international_dataset_catalog_search" TargetMode="External"/><Relationship Id="rId10" Type="http://schemas.openxmlformats.org/officeDocument/2006/relationships/hyperlink" Target="http://www.jenitennison.com/blog/node/126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opendatacommunities.org/id/county-council/hampshir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sforeurope.eu/" TargetMode="External"/><Relationship Id="rId4" Type="http://schemas.openxmlformats.org/officeDocument/2006/relationships/hyperlink" Target="https://github.com/mmlab/AppsForX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PerfectSchool/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GeoRDFviz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-culture.multimedian.nl/ns/interface/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d-cloud.net/versions/2014-08-30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lod-cloud.net/state/" TargetMode="External"/><Relationship Id="rId1" Type="http://schemas.openxmlformats.org/officeDocument/2006/relationships/slideLayout" Target="../slideLayouts/slideLayout58.xml"/><Relationship Id="rId2" Type="http://schemas.openxmlformats.org/officeDocument/2006/relationships/hyperlink" Target="http://lod-cloud.ne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lte-projects.umd.edu/Olive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hyperlink" Target="https://github.com/pyvandenbussche/sparqles/blob/master/endpoints.json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ata.lirmm.fr/ontologies/chart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.eurecom.fr/datalift/rdfViz/apps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wmf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lov.okfn.org/dataset/lov/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60.xml"/><Relationship Id="rId2" Type="http://schemas.openxmlformats.org/officeDocument/2006/relationships/diagramData" Target="../diagrams/data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://purl.org/dc/terms/" TargetMode="External"/><Relationship Id="rId6" Type="http://schemas.openxmlformats.org/officeDocument/2006/relationships/hyperlink" Target="http://xmlns.com/foaf/0.1/" TargetMode="External"/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w3.org/2003/06/sw-vocab-status/ns%23:term_statu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hyperlink" Target="http://www.eurecom.fr/~atemezin/licenseChecker/" TargetMode="External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75.png"/><Relationship Id="rId3" Type="http://schemas.openxmlformats.org/officeDocument/2006/relationships/hyperlink" Target="http://purl.org/NET/rdflicense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mementoweb.org/guide/rfc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w3.org/TR/ld-bp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7.jp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7"/>
          <p:cNvSpPr>
            <a:spLocks noGrp="1"/>
          </p:cNvSpPr>
          <p:nvPr>
            <p:ph type="subTitle" idx="1"/>
          </p:nvPr>
        </p:nvSpPr>
        <p:spPr>
          <a:xfrm>
            <a:off x="1259632" y="3573016"/>
            <a:ext cx="6858048" cy="928688"/>
          </a:xfrm>
        </p:spPr>
        <p:txBody>
          <a:bodyPr/>
          <a:lstStyle/>
          <a:p>
            <a:r>
              <a:rPr lang="en-US" dirty="0" smtClean="0"/>
              <a:t>Ghislain </a:t>
            </a:r>
            <a:r>
              <a:rPr lang="en-US" dirty="0" err="1" smtClean="0"/>
              <a:t>Auguste</a:t>
            </a:r>
            <a:r>
              <a:rPr lang="en-US" dirty="0" smtClean="0"/>
              <a:t> Atemezing </a:t>
            </a:r>
          </a:p>
          <a:p>
            <a:r>
              <a:rPr lang="en-US" sz="2000" b="0" dirty="0" smtClean="0"/>
              <a:t>Multimedia Department, Eurecom</a:t>
            </a:r>
            <a:endParaRPr lang="en-US" sz="2000" b="0" dirty="0"/>
          </a:p>
          <a:p>
            <a:endParaRPr lang="en-US" sz="2000" b="0" dirty="0" smtClean="0"/>
          </a:p>
          <a:p>
            <a:r>
              <a:rPr lang="en-US" sz="2000" b="0" dirty="0" smtClean="0"/>
              <a:t>Supervisor:</a:t>
            </a:r>
          </a:p>
          <a:p>
            <a:r>
              <a:rPr lang="en-US" sz="2000" b="0" dirty="0" smtClean="0"/>
              <a:t>Dr. </a:t>
            </a:r>
            <a:r>
              <a:rPr lang="en-US" sz="2000" b="0" dirty="0" err="1" smtClean="0"/>
              <a:t>Raphaël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Troncy</a:t>
            </a:r>
            <a:r>
              <a:rPr lang="en-US" sz="2000" b="0" dirty="0" smtClean="0"/>
              <a:t>, MM Department, Eurecom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00113" y="1773238"/>
            <a:ext cx="8243887" cy="1657350"/>
          </a:xfrm>
        </p:spPr>
        <p:txBody>
          <a:bodyPr/>
          <a:lstStyle/>
          <a:p>
            <a:pPr>
              <a:defRPr/>
            </a:pPr>
            <a:r>
              <a:rPr lang="en-US" sz="3400" dirty="0" smtClean="0"/>
              <a:t>Publishing and Consuming Geo-Spatial Government Data on the Semantic Web</a:t>
            </a:r>
            <a:endParaRPr lang="en-US" sz="3400" dirty="0"/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7639024" y="5641947"/>
            <a:ext cx="1469480" cy="5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7596336" y="3501008"/>
            <a:ext cx="1376413" cy="208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rs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05" y="3284984"/>
            <a:ext cx="3918623" cy="298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7"/>
            <a:ext cx="6625431" cy="5399087"/>
          </a:xfrm>
        </p:spPr>
        <p:txBody>
          <a:bodyPr/>
          <a:lstStyle/>
          <a:p>
            <a:r>
              <a:rPr lang="en-US" sz="2400" dirty="0" smtClean="0"/>
              <a:t>CRS: A </a:t>
            </a:r>
            <a:r>
              <a:rPr lang="en-US" sz="2400" dirty="0" smtClean="0"/>
              <a:t>representation of the locations of geographic features within a common geographic framework</a:t>
            </a:r>
          </a:p>
          <a:p>
            <a:r>
              <a:rPr lang="en-US" sz="2400" dirty="0" smtClean="0"/>
              <a:t>Each CRS is defined by its measurement framework</a:t>
            </a:r>
          </a:p>
          <a:p>
            <a:pPr lvl="1"/>
            <a:r>
              <a:rPr lang="en-US" sz="2000" dirty="0" smtClean="0"/>
              <a:t>Geographic: spherical coordinates (unit: decimal degrees)</a:t>
            </a:r>
          </a:p>
          <a:p>
            <a:pPr lvl="1"/>
            <a:r>
              <a:rPr lang="en-US" sz="2000" dirty="0" err="1" smtClean="0"/>
              <a:t>Planimetric</a:t>
            </a:r>
            <a:r>
              <a:rPr lang="en-US" sz="2000" dirty="0" smtClean="0"/>
              <a:t>: 2D planar surface (unit: meters) + a map projection</a:t>
            </a:r>
          </a:p>
          <a:p>
            <a:pPr lvl="1"/>
            <a:r>
              <a:rPr lang="en-US" sz="2000" dirty="0" smtClean="0"/>
              <a:t>Additional measurement properties: ellipsoid, datum, standard parallels, central meridians,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Hundred of CRSs: </a:t>
            </a:r>
            <a:r>
              <a:rPr lang="en-US" sz="2000" dirty="0"/>
              <a:t>(WGS84, ETRS89, etc.)</a:t>
            </a:r>
          </a:p>
          <a:p>
            <a:r>
              <a:rPr lang="en-US" sz="2000" dirty="0" smtClean="0"/>
              <a:t>Thousands of Projected CRSs</a:t>
            </a:r>
            <a:r>
              <a:rPr lang="en-US" sz="2000" dirty="0"/>
              <a:t>: (UTM, Lambert93, etc.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CRSs  in France (Metropolitan +Overseas)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2014/03/05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W3C Workshop on Linking Geospatial Data (LGD) - 2014, London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Marcador de contenido 8" descr="crs-fra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4" r="-4804"/>
          <a:stretch>
            <a:fillRect/>
          </a:stretch>
        </p:blipFill>
        <p:spPr>
          <a:xfrm>
            <a:off x="3599121" y="2837692"/>
            <a:ext cx="5869423" cy="3471628"/>
          </a:xfrm>
        </p:spPr>
      </p:pic>
      <p:sp>
        <p:nvSpPr>
          <p:cNvPr id="10" name="CuadroTexto 9"/>
          <p:cNvSpPr txBox="1"/>
          <p:nvPr/>
        </p:nvSpPr>
        <p:spPr>
          <a:xfrm>
            <a:off x="323849" y="1182338"/>
            <a:ext cx="856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CRSs</a:t>
            </a:r>
            <a:r>
              <a:rPr lang="es-ES" sz="2800" dirty="0" smtClean="0"/>
              <a:t> </a:t>
            </a:r>
            <a:r>
              <a:rPr lang="es-ES" sz="2800" dirty="0" err="1" smtClean="0"/>
              <a:t>coverage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RGF93) 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10 </a:t>
            </a:r>
            <a:r>
              <a:rPr lang="es-ES" sz="2800" dirty="0" err="1" smtClean="0"/>
              <a:t>projections</a:t>
            </a:r>
            <a:r>
              <a:rPr lang="es-ES" sz="2800" dirty="0" smtClean="0"/>
              <a:t> (</a:t>
            </a:r>
            <a:r>
              <a:rPr lang="es-ES" sz="2800" dirty="0" err="1" smtClean="0"/>
              <a:t>mostly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Lambert 93)</a:t>
            </a:r>
          </a:p>
          <a:p>
            <a:pPr marL="571500" indent="-571500">
              <a:buFont typeface="Wingdings" charset="2"/>
              <a:buChar char="q"/>
            </a:pPr>
            <a:r>
              <a:rPr lang="es-ES" sz="2800" dirty="0" smtClean="0"/>
              <a:t>3 </a:t>
            </a:r>
            <a:r>
              <a:rPr lang="es-ES" sz="2800" dirty="0" err="1" smtClean="0"/>
              <a:t>different</a:t>
            </a:r>
            <a:r>
              <a:rPr lang="es-ES" sz="2800" dirty="0" smtClean="0"/>
              <a:t> </a:t>
            </a:r>
            <a:r>
              <a:rPr lang="es-ES" sz="2800" dirty="0" err="1" smtClean="0"/>
              <a:t>frameworks</a:t>
            </a:r>
            <a:endParaRPr lang="es-ES" sz="2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1114" y="3573016"/>
            <a:ext cx="341987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Web </a:t>
            </a:r>
            <a:r>
              <a:rPr lang="es-ES" sz="2800" dirty="0" err="1" smtClean="0"/>
              <a:t>only</a:t>
            </a:r>
            <a:r>
              <a:rPr lang="es-ES" sz="2800" dirty="0" smtClean="0"/>
              <a:t> uses de facto </a:t>
            </a:r>
            <a:r>
              <a:rPr lang="es-ES" sz="2800" b="1" dirty="0" smtClean="0">
                <a:solidFill>
                  <a:srgbClr val="FF0000"/>
                </a:solidFill>
              </a:rPr>
              <a:t>WGS84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5928" y="4947451"/>
            <a:ext cx="4032016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 smtClean="0"/>
              <a:t>Publishers</a:t>
            </a:r>
            <a:r>
              <a:rPr lang="es-ES" sz="2800" dirty="0" smtClean="0"/>
              <a:t> </a:t>
            </a:r>
            <a:r>
              <a:rPr lang="es-ES" sz="2800" dirty="0" err="1" smtClean="0"/>
              <a:t>need</a:t>
            </a:r>
            <a:r>
              <a:rPr lang="es-ES" sz="2800" dirty="0" smtClean="0"/>
              <a:t> </a:t>
            </a:r>
            <a:r>
              <a:rPr lang="es-ES" sz="2800" dirty="0" err="1" smtClean="0"/>
              <a:t>converters</a:t>
            </a:r>
            <a:r>
              <a:rPr lang="es-ES" sz="2800" dirty="0" smtClean="0"/>
              <a:t>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their</a:t>
            </a:r>
            <a:r>
              <a:rPr lang="es-ES" sz="2800" dirty="0" smtClean="0"/>
              <a:t> data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1084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3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860" y="3933055"/>
            <a:ext cx="4319364" cy="243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3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77078"/>
            <a:ext cx="2508676" cy="21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CRS Converters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642350" cy="5111750"/>
          </a:xfrm>
        </p:spPr>
        <p:txBody>
          <a:bodyPr/>
          <a:lstStyle/>
          <a:p>
            <a:r>
              <a:rPr lang="en-US" sz="2400" dirty="0" err="1" smtClean="0"/>
              <a:t>Circé</a:t>
            </a:r>
            <a:r>
              <a:rPr lang="en-US" sz="2400" dirty="0" smtClean="0"/>
              <a:t>: A Converter Software from IGN</a:t>
            </a:r>
          </a:p>
          <a:p>
            <a:pPr lvl="1"/>
            <a:r>
              <a:rPr lang="en-US" sz="2000" dirty="0" smtClean="0"/>
              <a:t>Allows conversion between some France </a:t>
            </a:r>
            <a:r>
              <a:rPr lang="en-US" sz="2000" dirty="0" smtClean="0"/>
              <a:t>CRSs</a:t>
            </a:r>
          </a:p>
          <a:p>
            <a:pPr marL="457200" lvl="1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to WGS84</a:t>
            </a:r>
          </a:p>
          <a:p>
            <a:pPr lvl="1"/>
            <a:r>
              <a:rPr lang="en-US" sz="2000" dirty="0" smtClean="0"/>
              <a:t>Closed Source, No open service</a:t>
            </a:r>
          </a:p>
          <a:p>
            <a:r>
              <a:rPr lang="en-US" sz="2400" dirty="0" smtClean="0"/>
              <a:t>Existing Web tools (e.g., </a:t>
            </a:r>
            <a:r>
              <a:rPr lang="en-US" sz="2000" dirty="0" smtClean="0">
                <a:hlinkClick r:id="rId4"/>
              </a:rPr>
              <a:t>world coordinate converter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No open service, closed source</a:t>
            </a:r>
          </a:p>
          <a:p>
            <a:pPr lvl="1"/>
            <a:r>
              <a:rPr lang="en-US" sz="2000" dirty="0" smtClean="0"/>
              <a:t>Converting algorithms don’t usually map to any national mapping authority.</a:t>
            </a:r>
            <a:endParaRPr lang="en-US" dirty="0" smtClean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REST converter service</a:t>
            </a:r>
            <a:endParaRPr lang="en-US" dirty="0"/>
          </a:p>
        </p:txBody>
      </p:sp>
      <p:graphicFrame>
        <p:nvGraphicFramePr>
          <p:cNvPr id="8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355958"/>
              </p:ext>
            </p:extLst>
          </p:nvPr>
        </p:nvGraphicFramePr>
        <p:xfrm>
          <a:off x="2050479" y="981522"/>
          <a:ext cx="7058025" cy="302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Imagen 2" descr="UIconverte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6" y="3887812"/>
            <a:ext cx="5194300" cy="2349500"/>
          </a:xfrm>
          <a:prstGeom prst="rect">
            <a:avLst/>
          </a:prstGeom>
        </p:spPr>
      </p:pic>
      <p:sp>
        <p:nvSpPr>
          <p:cNvPr id="9" name="Marcador de contenido 11"/>
          <p:cNvSpPr txBox="1">
            <a:spLocks/>
          </p:cNvSpPr>
          <p:nvPr/>
        </p:nvSpPr>
        <p:spPr bwMode="auto">
          <a:xfrm>
            <a:off x="250825" y="4061902"/>
            <a:ext cx="3448050" cy="13673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400" dirty="0" smtClean="0"/>
              <a:t>WGS 84 &lt;–&gt; Lambert 93</a:t>
            </a:r>
          </a:p>
          <a:p>
            <a:r>
              <a:rPr lang="es-ES" sz="2400" dirty="0"/>
              <a:t>WGS 84 &lt;–&gt; </a:t>
            </a:r>
            <a:r>
              <a:rPr lang="es-ES" sz="2400" dirty="0" smtClean="0"/>
              <a:t>UTM</a:t>
            </a:r>
            <a:endParaRPr lang="es-ES" sz="2400" dirty="0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sp>
        <p:nvSpPr>
          <p:cNvPr id="11" name="Marcador de contenido 11"/>
          <p:cNvSpPr txBox="1">
            <a:spLocks/>
          </p:cNvSpPr>
          <p:nvPr/>
        </p:nvSpPr>
        <p:spPr bwMode="auto">
          <a:xfrm>
            <a:off x="250826" y="5429260"/>
            <a:ext cx="3448050" cy="80805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GOOD </a:t>
            </a:r>
            <a:r>
              <a:rPr lang="es-ES" sz="2400" dirty="0" err="1" smtClean="0"/>
              <a:t>accuracy</a:t>
            </a:r>
            <a:r>
              <a:rPr lang="es-ES" sz="2400" dirty="0" smtClean="0"/>
              <a:t> of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results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345282" y="10094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A web </a:t>
            </a:r>
            <a:r>
              <a:rPr lang="en-US" b="1" dirty="0"/>
              <a:t>based service to perform conversion between various </a:t>
            </a:r>
            <a:r>
              <a:rPr lang="en-US" b="1" dirty="0" smtClean="0"/>
              <a:t>CRSs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78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(1/2)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urostile LT Std" charset="0"/>
              </a:rPr>
              <a:t>Authority list of terms (e.g. Foursquare)</a:t>
            </a:r>
          </a:p>
          <a:p>
            <a:pPr lvl="1"/>
            <a:r>
              <a:rPr lang="en-US" dirty="0">
                <a:latin typeface="Eurostile LT Std" charset="0"/>
              </a:rPr>
              <a:t>Less structured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Represent categories of Points of Interest (POIs)</a:t>
            </a:r>
            <a:endParaRPr lang="en-US" sz="1800" dirty="0">
              <a:latin typeface="Eurostile LT Std" charset="0"/>
            </a:endParaRPr>
          </a:p>
          <a:p>
            <a:pPr lvl="1"/>
            <a:r>
              <a:rPr lang="en-US" dirty="0">
                <a:latin typeface="Eurostile LT Std" charset="0"/>
              </a:rPr>
              <a:t>Typically, one type as an API answer</a:t>
            </a:r>
          </a:p>
          <a:p>
            <a:pPr lvl="1"/>
            <a:r>
              <a:rPr lang="en-US" dirty="0">
                <a:latin typeface="Eurostile LT Std" charset="0"/>
              </a:rPr>
              <a:t>Need to express the semantics of the terms</a:t>
            </a:r>
            <a:endParaRPr lang="en-US" sz="2800" dirty="0">
              <a:latin typeface="Eurostile LT Std" charset="0"/>
            </a:endParaRPr>
          </a:p>
          <a:p>
            <a:r>
              <a:rPr lang="en-US" dirty="0">
                <a:latin typeface="Eurostile LT Std" charset="0"/>
              </a:rPr>
              <a:t>SKOS Categories (e.g. </a:t>
            </a:r>
            <a:r>
              <a:rPr lang="en-US" dirty="0" err="1">
                <a:latin typeface="Eurostile LT Std" charset="0"/>
              </a:rPr>
              <a:t>GeoNames</a:t>
            </a:r>
            <a:r>
              <a:rPr lang="en-US" dirty="0">
                <a:latin typeface="Eurostile LT Std" charset="0"/>
              </a:rPr>
              <a:t>) </a:t>
            </a:r>
          </a:p>
          <a:p>
            <a:pPr lvl="1"/>
            <a:r>
              <a:rPr lang="en-US" dirty="0">
                <a:latin typeface="Eurostile LT Std" charset="0"/>
              </a:rPr>
              <a:t>Classes are </a:t>
            </a:r>
            <a:r>
              <a:rPr lang="en-US" dirty="0" err="1">
                <a:latin typeface="Courier New" charset="0"/>
                <a:cs typeface="Courier New" charset="0"/>
              </a:rPr>
              <a:t>skos:conceptScheme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Eurostile LT Std" charset="0"/>
              </a:rPr>
              <a:t>Codes are </a:t>
            </a:r>
            <a:r>
              <a:rPr lang="en-US" dirty="0" err="1">
                <a:latin typeface="Courier New" charset="0"/>
                <a:cs typeface="Courier New" charset="0"/>
              </a:rPr>
              <a:t>skos:Concept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>
                <a:latin typeface="Eurostile LT Std" charset="0"/>
              </a:rPr>
              <a:t>Few classes … BUT many codes</a:t>
            </a:r>
            <a:endParaRPr lang="en-US" sz="2800" dirty="0">
              <a:latin typeface="Eurostile LT Std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1D3A0624-77EF-4B4E-A967-B9FF88D4F974}" type="slidenum">
              <a:rPr lang="en-US">
                <a:solidFill>
                  <a:schemeClr val="bg2"/>
                </a:solidFill>
              </a:rPr>
              <a:pPr eaLnBrk="1" hangingPunct="1"/>
              <a:t>14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7415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7416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0" y="4453721"/>
            <a:ext cx="2776835" cy="18555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Vocabularies for Modeling Features (2/2)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6538" y="1143000"/>
            <a:ext cx="8642350" cy="4949825"/>
          </a:xfrm>
        </p:spPr>
        <p:txBody>
          <a:bodyPr/>
          <a:lstStyle/>
          <a:p>
            <a:r>
              <a:rPr lang="en-US" sz="2700" dirty="0">
                <a:latin typeface="Eurostile LT Std" charset="0"/>
              </a:rPr>
              <a:t>Domain specific ontologies</a:t>
            </a:r>
          </a:p>
          <a:p>
            <a:pPr lvl="1"/>
            <a:r>
              <a:rPr lang="en-US" dirty="0">
                <a:latin typeface="Eurostile LT Std" charset="0"/>
              </a:rPr>
              <a:t>One ontology per subdomain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(transport, administrative unit, hydrography, etc.)</a:t>
            </a:r>
          </a:p>
          <a:p>
            <a:pPr lvl="1"/>
            <a:r>
              <a:rPr lang="en-US" dirty="0">
                <a:latin typeface="Eurostile LT Std" charset="0"/>
              </a:rPr>
              <a:t>Interconnected ontologies</a:t>
            </a:r>
            <a:br>
              <a:rPr lang="en-US" dirty="0">
                <a:latin typeface="Eurostile LT Std" charset="0"/>
              </a:rPr>
            </a:br>
            <a:r>
              <a:rPr lang="en-US" dirty="0">
                <a:latin typeface="Eurostile LT Std" charset="0"/>
              </a:rPr>
              <a:t>(by explicit semantic e.g. </a:t>
            </a:r>
            <a:r>
              <a:rPr lang="en-US" dirty="0" err="1">
                <a:latin typeface="Courier New" charset="0"/>
                <a:cs typeface="Courier New" charset="0"/>
              </a:rPr>
              <a:t>owl:imports</a:t>
            </a:r>
            <a:r>
              <a:rPr lang="en-US" dirty="0">
                <a:latin typeface="Eurostile LT Std" charset="0"/>
              </a:rPr>
              <a:t>)</a:t>
            </a:r>
          </a:p>
          <a:p>
            <a:pPr lvl="1"/>
            <a:r>
              <a:rPr lang="en-US" dirty="0">
                <a:latin typeface="Eurostile LT Std" charset="0"/>
              </a:rPr>
              <a:t>UK (OS) – ES (</a:t>
            </a:r>
            <a:r>
              <a:rPr lang="en-US" dirty="0" err="1">
                <a:latin typeface="Eurostile LT Std" charset="0"/>
              </a:rPr>
              <a:t>GeoLinkedData</a:t>
            </a:r>
            <a:r>
              <a:rPr lang="en-US" dirty="0">
                <a:latin typeface="Eurostile LT Std" charset="0"/>
              </a:rPr>
              <a:t>)</a:t>
            </a:r>
            <a:endParaRPr lang="en-US" sz="2800" dirty="0">
              <a:latin typeface="Eurostile LT Std" charset="0"/>
            </a:endParaRPr>
          </a:p>
          <a:p>
            <a:r>
              <a:rPr lang="en-US" sz="2700" dirty="0">
                <a:latin typeface="Eurostile LT Std" charset="0"/>
              </a:rPr>
              <a:t>Some richer ontologies created by </a:t>
            </a:r>
            <a:br>
              <a:rPr lang="en-US" sz="2700" dirty="0">
                <a:latin typeface="Eurostile LT Std" charset="0"/>
              </a:rPr>
            </a:br>
            <a:r>
              <a:rPr lang="en-US" sz="2700" dirty="0">
                <a:latin typeface="Eurostile LT Std" charset="0"/>
              </a:rPr>
              <a:t>(semi-)automatic tools / NLP</a:t>
            </a:r>
          </a:p>
          <a:p>
            <a:pPr lvl="1"/>
            <a:r>
              <a:rPr lang="en-US" dirty="0">
                <a:latin typeface="Eurostile LT Std" charset="0"/>
              </a:rPr>
              <a:t>Deeper taxonomy to structure the ontology</a:t>
            </a:r>
          </a:p>
          <a:p>
            <a:pPr lvl="1"/>
            <a:r>
              <a:rPr lang="en-US" b="1" dirty="0" err="1">
                <a:latin typeface="Eurostile LT Std" charset="0"/>
              </a:rPr>
              <a:t>LinkedGeoData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dirty="0">
                <a:latin typeface="Eurostile LT Std" charset="0"/>
              </a:rPr>
              <a:t> 16 high-level classes, 1294 classes</a:t>
            </a:r>
          </a:p>
          <a:p>
            <a:pPr lvl="1"/>
            <a:r>
              <a:rPr lang="en-US" b="1" dirty="0" err="1">
                <a:latin typeface="Eurostile LT Std" charset="0"/>
              </a:rPr>
              <a:t>GeOnto</a:t>
            </a:r>
            <a:r>
              <a:rPr lang="en-US" b="1" dirty="0">
                <a:latin typeface="Eurostile LT Std" charset="0"/>
              </a:rPr>
              <a:t>: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</a:t>
            </a:r>
            <a:r>
              <a:rPr lang="en-US" dirty="0">
                <a:latin typeface="Eurostile LT Std" charset="0"/>
              </a:rPr>
              <a:t>2 high-level classes, 783 classes in total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9C3B4C2F-ECC0-AD44-8703-67C48C3F4E77}" type="slidenum">
              <a:rPr lang="en-US">
                <a:solidFill>
                  <a:schemeClr val="bg2"/>
                </a:solidFill>
              </a:rPr>
              <a:pPr eaLnBrk="1" hangingPunct="1"/>
              <a:t>15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8436" name="Oval 15"/>
          <p:cNvSpPr>
            <a:spLocks noChangeArrowheads="1"/>
          </p:cNvSpPr>
          <p:nvPr/>
        </p:nvSpPr>
        <p:spPr bwMode="auto">
          <a:xfrm>
            <a:off x="193675" y="4868863"/>
            <a:ext cx="1282700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  <p:sp>
        <p:nvSpPr>
          <p:cNvPr id="18437" name="Oval 16"/>
          <p:cNvSpPr>
            <a:spLocks noChangeArrowheads="1"/>
          </p:cNvSpPr>
          <p:nvPr/>
        </p:nvSpPr>
        <p:spPr bwMode="auto">
          <a:xfrm>
            <a:off x="6861175" y="1700213"/>
            <a:ext cx="1397000" cy="76993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fr-F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Modeling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Geometry: State of the Art 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5329237"/>
          </a:xfrm>
        </p:spPr>
        <p:txBody>
          <a:bodyPr/>
          <a:lstStyle/>
          <a:p>
            <a:r>
              <a:rPr lang="en-US" sz="2400">
                <a:latin typeface="Eurostile LT Std" charset="0"/>
              </a:rPr>
              <a:t>Point (lat/long) </a:t>
            </a:r>
          </a:p>
          <a:p>
            <a:pPr lvl="1"/>
            <a:r>
              <a:rPr lang="en-US" sz="2000">
                <a:latin typeface="Eurostile LT Std" charset="0"/>
              </a:rPr>
              <a:t>WGS 84 vocabulary described by W3C</a:t>
            </a:r>
            <a:endParaRPr lang="en-US" sz="2000">
              <a:latin typeface="Courier New" charset="0"/>
              <a:cs typeface="Courier New" charset="0"/>
            </a:endParaRPr>
          </a:p>
          <a:p>
            <a:r>
              <a:rPr lang="en-US" sz="2400">
                <a:latin typeface="Eurostile LT Std" charset="0"/>
              </a:rPr>
              <a:t>Rectangle (</a:t>
            </a:r>
            <a:r>
              <a:rPr lang="ja-JP" altLang="en-US" sz="2400">
                <a:latin typeface="Eurostile LT Std" charset="0"/>
              </a:rPr>
              <a:t>“</a:t>
            </a:r>
            <a:r>
              <a:rPr lang="en-US" sz="2400">
                <a:latin typeface="Eurostile LT Std" charset="0"/>
              </a:rPr>
              <a:t>bounding box</a:t>
            </a:r>
            <a:r>
              <a:rPr lang="ja-JP" altLang="en-US" sz="2400">
                <a:latin typeface="Eurostile LT Std" charset="0"/>
              </a:rPr>
              <a:t>”</a:t>
            </a:r>
            <a:r>
              <a:rPr lang="en-US" sz="2400">
                <a:latin typeface="Eurostile LT Std" charset="0"/>
              </a:rPr>
              <a:t>) </a:t>
            </a:r>
          </a:p>
          <a:p>
            <a:pPr lvl="1"/>
            <a:r>
              <a:rPr lang="en-US" sz="2000">
                <a:latin typeface="Eurostile LT Std" charset="0"/>
              </a:rPr>
              <a:t>Geopolitical Vocabulary (FAO)</a:t>
            </a:r>
          </a:p>
          <a:p>
            <a:r>
              <a:rPr lang="en-US" sz="2400">
                <a:latin typeface="Eurostile LT Std" charset="0"/>
              </a:rPr>
              <a:t>Points in a List </a:t>
            </a:r>
          </a:p>
          <a:p>
            <a:pPr lvl="1"/>
            <a:r>
              <a:rPr lang="en-US" sz="2000">
                <a:latin typeface="Eurostile LT Std" charset="0"/>
              </a:rPr>
              <a:t>Sequence of points (LinkedGeoData)</a:t>
            </a:r>
          </a:p>
          <a:p>
            <a:pPr lvl="1"/>
            <a:r>
              <a:rPr lang="en-US" sz="2000">
                <a:latin typeface="Eurostile LT Std" charset="0"/>
              </a:rPr>
              <a:t>An object is </a:t>
            </a:r>
            <a:r>
              <a:rPr lang="ja-JP" altLang="en-US" sz="2000">
                <a:latin typeface="Eurostile LT Std" charset="0"/>
              </a:rPr>
              <a:t>“</a:t>
            </a:r>
            <a:r>
              <a:rPr lang="en-US" sz="2000" i="1">
                <a:latin typeface="Eurostile LT Std" charset="0"/>
              </a:rPr>
              <a:t>formedBy</a:t>
            </a:r>
            <a:r>
              <a:rPr lang="ja-JP" altLang="en-US" sz="2000">
                <a:latin typeface="Eurostile LT Std" charset="0"/>
              </a:rPr>
              <a:t>”</a:t>
            </a:r>
            <a:r>
              <a:rPr lang="en-US" sz="2000">
                <a:latin typeface="Eurostile LT Std" charset="0"/>
              </a:rPr>
              <a:t> a ListOfPoints (GeoLinkedData.es)</a:t>
            </a:r>
          </a:p>
          <a:p>
            <a:r>
              <a:rPr lang="en-US" sz="2400">
                <a:latin typeface="Eurostile LT Std" charset="0"/>
              </a:rPr>
              <a:t>Literals (GML datatype in RDF)</a:t>
            </a:r>
            <a:endParaRPr lang="en-US" sz="2000">
              <a:latin typeface="Eurostile LT Std" charset="0"/>
            </a:endParaRPr>
          </a:p>
          <a:p>
            <a:pPr lvl="1"/>
            <a:r>
              <a:rPr lang="en-US" sz="2000">
                <a:latin typeface="Eurostile LT Std" charset="0"/>
              </a:rPr>
              <a:t>Ordnance Survey (UK)</a:t>
            </a:r>
          </a:p>
          <a:p>
            <a:r>
              <a:rPr lang="en-US" sz="2400">
                <a:latin typeface="Eurostile LT Std" charset="0"/>
              </a:rPr>
              <a:t>More structured representation of complex geometry</a:t>
            </a:r>
          </a:p>
          <a:p>
            <a:pPr lvl="1"/>
            <a:r>
              <a:rPr lang="en-US" sz="2000">
                <a:latin typeface="Eurostile LT Std" charset="0"/>
              </a:rPr>
              <a:t>NeoGeo Vocabulary (GeoVocamp), </a:t>
            </a:r>
            <a:r>
              <a:rPr lang="en-US" sz="2000" b="1">
                <a:latin typeface="Eurostile LT Std" charset="0"/>
                <a:hlinkClick r:id="rId3"/>
              </a:rPr>
              <a:t>http://geovocab.org/</a:t>
            </a:r>
            <a:endParaRPr lang="en-US" sz="2000" b="1">
              <a:latin typeface="Eurostile LT Std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372F6602-9E26-924C-BE5C-2958AA2AD466}" type="slidenum">
              <a:rPr lang="en-US">
                <a:solidFill>
                  <a:schemeClr val="bg2"/>
                </a:solidFill>
              </a:rPr>
              <a:pPr eaLnBrk="1" hangingPunct="1"/>
              <a:t>16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geom_typ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16" y="1080406"/>
            <a:ext cx="3184800" cy="24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Reusing Existing Ontologies (</a:t>
            </a:r>
            <a:r>
              <a:rPr 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43000"/>
            <a:ext cx="8642350" cy="4786313"/>
          </a:xfrm>
        </p:spPr>
        <p:txBody>
          <a:bodyPr/>
          <a:lstStyle/>
          <a:p>
            <a:r>
              <a:rPr lang="en-US" dirty="0">
                <a:latin typeface="Eurostile LT Std" charset="0"/>
              </a:rPr>
              <a:t>Ontology for geographic objects (POI)</a:t>
            </a:r>
          </a:p>
          <a:p>
            <a:pPr lvl="1"/>
            <a:r>
              <a:rPr lang="en-US" dirty="0">
                <a:latin typeface="Eurostile LT Std" charset="0"/>
              </a:rPr>
              <a:t>Output of a French (ANR) research project</a:t>
            </a:r>
          </a:p>
          <a:p>
            <a:pPr lvl="1"/>
            <a:r>
              <a:rPr lang="en-US" dirty="0">
                <a:latin typeface="Eurostile LT Std" charset="0"/>
              </a:rPr>
              <a:t>Obtained from NLP tools</a:t>
            </a:r>
          </a:p>
          <a:p>
            <a:r>
              <a:rPr lang="en-US" dirty="0">
                <a:latin typeface="Eurostile LT Std" charset="0"/>
              </a:rPr>
              <a:t>Classes in French</a:t>
            </a:r>
          </a:p>
          <a:p>
            <a:pPr lvl="1"/>
            <a:r>
              <a:rPr lang="en-US" dirty="0" err="1">
                <a:latin typeface="Courier New" charset="0"/>
                <a:cs typeface="Courier New" charset="0"/>
              </a:rPr>
              <a:t>rdfs:labels</a:t>
            </a:r>
            <a:r>
              <a:rPr lang="en-US" dirty="0">
                <a:latin typeface="Eurostile LT Std" charset="0"/>
              </a:rPr>
              <a:t> in FR &amp; EN</a:t>
            </a:r>
          </a:p>
          <a:p>
            <a:pPr lvl="1"/>
            <a:r>
              <a:rPr lang="en-US" dirty="0" smtClean="0">
                <a:latin typeface="Eurostile LT Std" charset="0"/>
              </a:rPr>
              <a:t>Few </a:t>
            </a:r>
            <a:r>
              <a:rPr lang="en-US" dirty="0" err="1">
                <a:latin typeface="Courier New" charset="0"/>
                <a:cs typeface="Courier New" charset="0"/>
              </a:rPr>
              <a:t>owl:ObjectProperty</a:t>
            </a:r>
            <a:endParaRPr lang="en-US" dirty="0">
              <a:latin typeface="Courier New" charset="0"/>
              <a:cs typeface="Courier New" charset="0"/>
            </a:endParaRPr>
          </a:p>
          <a:p>
            <a:pPr lvl="1"/>
            <a:r>
              <a:rPr lang="en-US" dirty="0">
                <a:solidFill>
                  <a:srgbClr val="72BFC5"/>
                </a:solidFill>
                <a:latin typeface="Eurostile LT Std" charset="0"/>
              </a:rPr>
              <a:t>783</a:t>
            </a:r>
            <a:r>
              <a:rPr lang="en-US" dirty="0">
                <a:latin typeface="Eurostile LT Std" charset="0"/>
              </a:rPr>
              <a:t> classes</a:t>
            </a:r>
          </a:p>
          <a:p>
            <a:r>
              <a:rPr lang="en-US" dirty="0">
                <a:latin typeface="Eurostile LT Std" charset="0"/>
              </a:rPr>
              <a:t>Overlap with other vocabs</a:t>
            </a:r>
          </a:p>
          <a:p>
            <a:pPr lvl="1"/>
            <a:r>
              <a:rPr lang="en-US" dirty="0">
                <a:latin typeface="Eurostile LT Std" charset="0"/>
              </a:rPr>
              <a:t>Need for alignment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D900B311-B752-194F-A142-0EAA3AACDF3A}" type="slidenum">
              <a:rPr lang="en-US">
                <a:solidFill>
                  <a:schemeClr val="bg2"/>
                </a:solidFill>
              </a:rPr>
              <a:pPr eaLnBrk="1" hangingPunct="1"/>
              <a:t>17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500313"/>
            <a:ext cx="32146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GeOnto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with existing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23850" y="1020663"/>
            <a:ext cx="4897239" cy="5000625"/>
          </a:xfrm>
        </p:spPr>
        <p:txBody>
          <a:bodyPr/>
          <a:lstStyle/>
          <a:p>
            <a:r>
              <a:rPr lang="en-US" sz="2400" dirty="0">
                <a:latin typeface="Eurostile LT Std" charset="0"/>
              </a:rPr>
              <a:t>Alignment of </a:t>
            </a:r>
            <a:r>
              <a:rPr lang="en-US" sz="2400" dirty="0" err="1">
                <a:latin typeface="Eurostile LT Std" charset="0"/>
              </a:rPr>
              <a:t>GeOnto</a:t>
            </a:r>
            <a:r>
              <a:rPr lang="en-US" sz="2400" dirty="0">
                <a:latin typeface="Eurostile LT Std" charset="0"/>
              </a:rPr>
              <a:t> with 4 ontologies </a:t>
            </a:r>
            <a:br>
              <a:rPr lang="en-US" sz="2400" dirty="0">
                <a:latin typeface="Eurostile LT Std" charset="0"/>
              </a:rPr>
            </a:br>
            <a:r>
              <a:rPr lang="en-US" sz="2400" dirty="0">
                <a:latin typeface="Eurostile LT Std" charset="0"/>
              </a:rPr>
              <a:t>and 2 </a:t>
            </a:r>
            <a:r>
              <a:rPr lang="en-US" sz="2400" dirty="0" smtClean="0">
                <a:latin typeface="Eurostile LT Std" charset="0"/>
              </a:rPr>
              <a:t>flat taxonomies</a:t>
            </a:r>
            <a:endParaRPr lang="en-US" sz="24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LGD, </a:t>
            </a:r>
            <a:r>
              <a:rPr lang="en-US" sz="2000" dirty="0" err="1">
                <a:latin typeface="Eurostile LT Std" charset="0"/>
              </a:rPr>
              <a:t>DBpedia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Schema.org</a:t>
            </a:r>
            <a:r>
              <a:rPr lang="en-US" sz="2000" dirty="0">
                <a:latin typeface="Eurostile LT Std" charset="0"/>
              </a:rPr>
              <a:t>, </a:t>
            </a:r>
            <a:r>
              <a:rPr lang="en-US" sz="2000" dirty="0" err="1">
                <a:latin typeface="Eurostile LT Std" charset="0"/>
              </a:rPr>
              <a:t>GeoNames</a:t>
            </a:r>
            <a:endParaRPr lang="en-US" sz="2000" dirty="0">
              <a:latin typeface="Eurostile LT Std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Foursquare, Google Places</a:t>
            </a:r>
          </a:p>
          <a:p>
            <a:r>
              <a:rPr lang="en-US" sz="2400" dirty="0">
                <a:latin typeface="Eurostile LT Std" charset="0"/>
              </a:rPr>
              <a:t>Goal: finding </a:t>
            </a:r>
            <a:r>
              <a:rPr lang="en-US" sz="2400" dirty="0" err="1">
                <a:latin typeface="Courier New" charset="0"/>
                <a:cs typeface="Courier New" charset="0"/>
              </a:rPr>
              <a:t>owl:equivalentClass</a:t>
            </a:r>
            <a:endParaRPr lang="en-US" sz="24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Tool : </a:t>
            </a:r>
            <a:r>
              <a:rPr lang="en-US" sz="2000" dirty="0" smtClean="0">
                <a:latin typeface="Eurostile LT Std" charset="0"/>
                <a:cs typeface="Courier New" charset="0"/>
              </a:rPr>
              <a:t>Silk framework</a:t>
            </a:r>
            <a:endParaRPr lang="en-US" sz="20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Metrics : </a:t>
            </a:r>
            <a:r>
              <a:rPr lang="en-US" sz="2000" dirty="0" err="1">
                <a:latin typeface="Courier New" charset="0"/>
                <a:cs typeface="Courier New" charset="0"/>
              </a:rPr>
              <a:t>LevenshteinDistance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,Jaro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Labels : @en des classes</a:t>
            </a:r>
          </a:p>
          <a:p>
            <a:pPr lvl="1"/>
            <a:r>
              <a:rPr lang="en-US" sz="2000" dirty="0">
                <a:latin typeface="Eurostile LT Std" charset="0"/>
              </a:rPr>
              <a:t>Aggregation Function: </a:t>
            </a:r>
            <a:r>
              <a:rPr lang="en-US" sz="2000" dirty="0" smtClean="0">
                <a:latin typeface="Eurostile LT Std" charset="0"/>
              </a:rPr>
              <a:t>Mean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36E8B77-9FE4-4F48-AF94-A1F847C666A5}" type="slidenum">
              <a:rPr lang="en-US">
                <a:solidFill>
                  <a:schemeClr val="bg2"/>
                </a:solidFill>
              </a:rPr>
              <a:pPr eaLnBrk="1" hangingPunct="1"/>
              <a:t>18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Diagram 2"/>
          <p:cNvGraphicFramePr/>
          <p:nvPr>
            <p:extLst>
              <p:ext uri="{D42A27DB-BD31-4B8C-83A1-F6EECF244321}">
                <p14:modId xmlns:p14="http://schemas.microsoft.com/office/powerpoint/2010/main" val="3119699024"/>
              </p:ext>
            </p:extLst>
          </p:nvPr>
        </p:nvGraphicFramePr>
        <p:xfrm>
          <a:off x="5148064" y="1052736"/>
          <a:ext cx="3924530" cy="441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4499992" y="5466885"/>
            <a:ext cx="5328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i="1" dirty="0" smtClean="0">
                <a:latin typeface="Eurostile LT Std" charset="0"/>
              </a:rPr>
              <a:t>Specific alignments </a:t>
            </a:r>
            <a:r>
              <a:rPr lang="en-US" sz="1600" i="1" dirty="0">
                <a:latin typeface="Eurostile LT Std" charset="0"/>
              </a:rPr>
              <a:t>with </a:t>
            </a:r>
            <a:r>
              <a:rPr lang="en-US" sz="1600" i="1" dirty="0" err="1">
                <a:latin typeface="Eurostile LT Std" charset="0"/>
              </a:rPr>
              <a:t>GeoNames</a:t>
            </a:r>
            <a:r>
              <a:rPr lang="en-US" sz="1600" i="1" dirty="0">
                <a:latin typeface="Eurostile LT Std" charset="0"/>
              </a:rPr>
              <a:t> codes</a:t>
            </a:r>
            <a:endParaRPr lang="en-US" sz="1600" i="1" dirty="0">
              <a:latin typeface="Eurostile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8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Alignment Process 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GeoNames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)– Results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50825" y="4518871"/>
            <a:ext cx="8893176" cy="2005754"/>
          </a:xfrm>
        </p:spPr>
        <p:txBody>
          <a:bodyPr/>
          <a:lstStyle/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High precisions &gt; </a:t>
            </a:r>
            <a:r>
              <a:rPr lang="en-US" sz="2400" dirty="0">
                <a:solidFill>
                  <a:srgbClr val="00B0F0"/>
                </a:solidFill>
                <a:latin typeface="Eurostile LT Std" charset="0"/>
              </a:rPr>
              <a:t>80</a:t>
            </a:r>
            <a:r>
              <a:rPr lang="en-US" sz="2400" dirty="0" smtClean="0">
                <a:solidFill>
                  <a:srgbClr val="00B0F0"/>
                </a:solidFill>
                <a:latin typeface="Eurostile LT Std" charset="0"/>
              </a:rPr>
              <a:t>%</a:t>
            </a:r>
            <a:endParaRPr lang="en-US" sz="2400" dirty="0">
              <a:solidFill>
                <a:srgbClr val="00B0F0"/>
              </a:solidFill>
              <a:latin typeface="Eurostile LT Std" charset="0"/>
            </a:endParaRPr>
          </a:p>
          <a:p>
            <a:pPr marL="0" indent="0"/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BUT P(</a:t>
            </a:r>
            <a:r>
              <a:rPr lang="en-US" sz="2400" dirty="0" err="1">
                <a:solidFill>
                  <a:srgbClr val="000000"/>
                </a:solidFill>
                <a:latin typeface="Eurostile LT Std" charset="0"/>
              </a:rPr>
              <a:t>Schema.org</a:t>
            </a:r>
            <a:r>
              <a:rPr lang="en-US" sz="2400" dirty="0">
                <a:solidFill>
                  <a:srgbClr val="000000"/>
                </a:solidFill>
                <a:latin typeface="Eurostile LT Std" charset="0"/>
              </a:rPr>
              <a:t>) = </a:t>
            </a:r>
            <a:r>
              <a:rPr lang="en-US" sz="2400" dirty="0">
                <a:solidFill>
                  <a:srgbClr val="FF0000"/>
                </a:solidFill>
                <a:latin typeface="Eurostile LT Std" charset="0"/>
              </a:rPr>
              <a:t>50%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</a:rPr>
              <a:t>. </a:t>
            </a:r>
            <a:r>
              <a:rPr lang="en-US" sz="2400" dirty="0" smtClean="0">
                <a:solidFill>
                  <a:srgbClr val="FF0000"/>
                </a:solidFill>
                <a:latin typeface="Eurostile LT Std" charset="0"/>
                <a:sym typeface="Wingdings"/>
              </a:rPr>
              <a:t></a:t>
            </a:r>
          </a:p>
          <a:p>
            <a:pPr marL="400050" lvl="1" indent="0"/>
            <a:r>
              <a:rPr lang="en-US" sz="1800" b="0" dirty="0" err="1" smtClean="0">
                <a:latin typeface="Eurostile LT Std" charset="0"/>
              </a:rPr>
              <a:t>GeOnto</a:t>
            </a:r>
            <a:r>
              <a:rPr lang="en-US" sz="1800" b="0" dirty="0" smtClean="0">
                <a:latin typeface="Eurostile LT Std" charset="0"/>
              </a:rPr>
              <a:t> </a:t>
            </a:r>
            <a:r>
              <a:rPr lang="en-US" sz="1800" b="0" dirty="0">
                <a:latin typeface="Eurostile LT Std" charset="0"/>
              </a:rPr>
              <a:t>entities are more specific to </a:t>
            </a:r>
            <a:r>
              <a:rPr lang="en-US" sz="1800" b="0" dirty="0" smtClean="0">
                <a:latin typeface="Eurostile LT Std" charset="0"/>
              </a:rPr>
              <a:t>France</a:t>
            </a:r>
          </a:p>
          <a:p>
            <a:pPr marL="400050" lvl="1" indent="0"/>
            <a:r>
              <a:rPr lang="en-US" sz="1800" dirty="0" err="1" smtClean="0">
                <a:latin typeface="Eurostile LT Std" charset="0"/>
              </a:rPr>
              <a:t>Schema.org</a:t>
            </a:r>
            <a:r>
              <a:rPr lang="en-US" sz="1800" dirty="0" smtClean="0">
                <a:latin typeface="Eurostile LT Std" charset="0"/>
              </a:rPr>
              <a:t> contains more specific terms</a:t>
            </a:r>
            <a:endParaRPr lang="es-ES" sz="32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CF7755A2-8A27-A546-BF57-C3BE03AB4EED}" type="slidenum">
              <a:rPr lang="en-US">
                <a:solidFill>
                  <a:schemeClr val="bg2"/>
                </a:solidFill>
              </a:rPr>
              <a:pPr eaLnBrk="1" hangingPunct="1"/>
              <a:t>19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95387"/>
              </p:ext>
            </p:extLst>
          </p:nvPr>
        </p:nvGraphicFramePr>
        <p:xfrm>
          <a:off x="323850" y="1128665"/>
          <a:ext cx="8642350" cy="32353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80783"/>
                <a:gridCol w="3778391"/>
                <a:gridCol w="1983176"/>
              </a:tblGrid>
              <a:tr h="640195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Vocab/taxonomies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#Classes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#C</a:t>
                      </a:r>
                      <a:r>
                        <a:rPr lang="en-US" sz="1400" baseline="0" noProof="0" dirty="0" smtClean="0"/>
                        <a:t>lasses aligned</a:t>
                      </a:r>
                      <a:endParaRPr lang="en-US" sz="1400" noProof="0" dirty="0"/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LGD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1294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178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DBpedia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/>
                        <a:t>: 366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Schema.org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smtClean="0"/>
                        <a:t>: 296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GeoNames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skos:Concept</a:t>
                      </a:r>
                      <a:r>
                        <a:rPr lang="en-US" sz="1800" noProof="0" dirty="0" smtClean="0"/>
                        <a:t>: 699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287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Foursquare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359</a:t>
                      </a:r>
                      <a:endParaRPr lang="en-US" sz="1800" noProof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en-US" sz="1800" noProof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Google</a:t>
                      </a:r>
                      <a:r>
                        <a:rPr lang="en-US" sz="1800" baseline="0" noProof="0" dirty="0" smtClean="0"/>
                        <a:t> Place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126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41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  <a:tr h="370733">
                <a:tc>
                  <a:txBody>
                    <a:bodyPr/>
                    <a:lstStyle/>
                    <a:p>
                      <a:r>
                        <a:rPr lang="fr-FR" sz="1800" noProof="0" dirty="0" err="1" smtClean="0"/>
                        <a:t>bdtopo</a:t>
                      </a:r>
                      <a:endParaRPr lang="en-US" sz="1800" noProof="0" dirty="0"/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noProof="0" dirty="0" err="1" smtClean="0">
                          <a:latin typeface="Courier New" pitchFamily="49" charset="0"/>
                          <a:cs typeface="Courier New" pitchFamily="49" charset="0"/>
                        </a:rPr>
                        <a:t>owl:Class</a:t>
                      </a:r>
                      <a:r>
                        <a:rPr lang="en-US" sz="1800" noProof="0" dirty="0" smtClean="0">
                          <a:latin typeface="Courier New" pitchFamily="49" charset="0"/>
                          <a:cs typeface="Courier New" pitchFamily="49" charset="0"/>
                        </a:rPr>
                        <a:t>: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U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153</a:t>
                      </a:r>
                      <a:endParaRPr lang="en-US" sz="1800" noProof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91445" marR="91445" marT="45707" marB="4570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63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Th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e stars of this presentation….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missGlobeMis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6343467" cy="38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CheckList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 for modeling </a:t>
            </a:r>
            <a:r>
              <a:rPr lang="en-US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geodata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Eurostile LT Std" charset="0"/>
              </a:rPr>
              <a:t>Complex Geometry Coverage</a:t>
            </a:r>
          </a:p>
          <a:p>
            <a:pPr lvl="1"/>
            <a:r>
              <a:rPr lang="en-US" sz="2000" dirty="0">
                <a:latin typeface="Eurostile LT Std" charset="0"/>
              </a:rPr>
              <a:t>Need to publish more data with complex geometries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Reuse and extend </a:t>
            </a:r>
            <a:r>
              <a:rPr lang="en-US" sz="2000" dirty="0">
                <a:latin typeface="Eurostile LT Std" charset="0"/>
              </a:rPr>
              <a:t>suitable </a:t>
            </a:r>
            <a:r>
              <a:rPr lang="en-US" sz="2000" dirty="0" smtClean="0">
                <a:latin typeface="Eurostile LT Std" charset="0"/>
              </a:rPr>
              <a:t>ontologies (</a:t>
            </a:r>
            <a:r>
              <a:rPr lang="en-US" sz="2000" dirty="0" err="1" smtClean="0">
                <a:latin typeface="Eurostile LT Std" charset="0"/>
              </a:rPr>
              <a:t>NeoGeo</a:t>
            </a:r>
            <a:r>
              <a:rPr lang="en-US" sz="2000" dirty="0" smtClean="0">
                <a:latin typeface="Eurostile LT Std" charset="0"/>
              </a:rPr>
              <a:t>, </a:t>
            </a:r>
            <a:r>
              <a:rPr lang="en-US" sz="2000" dirty="0" err="1" smtClean="0">
                <a:latin typeface="Eurostile LT Std" charset="0"/>
              </a:rPr>
              <a:t>GeoSPARQL</a:t>
            </a:r>
            <a:r>
              <a:rPr lang="en-US" sz="2000" dirty="0" smtClean="0">
                <a:latin typeface="Eurostile LT Std" charset="0"/>
              </a:rPr>
              <a:t>)</a:t>
            </a:r>
          </a:p>
          <a:p>
            <a:r>
              <a:rPr lang="en-US" sz="2400" dirty="0" smtClean="0">
                <a:latin typeface="Eurostile LT Std" charset="0"/>
              </a:rPr>
              <a:t>Features </a:t>
            </a:r>
            <a:r>
              <a:rPr lang="en-US" sz="2400" dirty="0">
                <a:latin typeface="Eurostile LT Std" charset="0"/>
              </a:rPr>
              <a:t>MUST be connected to Geometry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  <a:cs typeface="Courier New" charset="0"/>
              </a:rPr>
              <a:t>Sometimes it may requires two namespaces</a:t>
            </a:r>
          </a:p>
          <a:p>
            <a:r>
              <a:rPr lang="en-US" sz="2400" dirty="0">
                <a:latin typeface="Eurostile LT Std" charset="0"/>
              </a:rPr>
              <a:t>Serialization </a:t>
            </a:r>
            <a:endParaRPr lang="en-US" sz="2400" dirty="0">
              <a:latin typeface="Eurostile LT Std" charset="0"/>
              <a:cs typeface="Courier New" charset="0"/>
            </a:endParaRPr>
          </a:p>
          <a:p>
            <a:pPr lvl="1"/>
            <a:r>
              <a:rPr lang="en-US" sz="2000" dirty="0">
                <a:latin typeface="Eurostile LT Std" charset="0"/>
              </a:rPr>
              <a:t>Provide serialization in other GIS formats (GML, WKT, KML, etc.)</a:t>
            </a:r>
          </a:p>
          <a:p>
            <a:r>
              <a:rPr lang="en-US" sz="2400" dirty="0" smtClean="0">
                <a:latin typeface="Eurostile LT Std" charset="0"/>
              </a:rPr>
              <a:t>Literal </a:t>
            </a:r>
            <a:r>
              <a:rPr lang="en-US" sz="2400" dirty="0" err="1">
                <a:latin typeface="Eurostile LT Std" charset="0"/>
              </a:rPr>
              <a:t>vs</a:t>
            </a:r>
            <a:r>
              <a:rPr lang="en-US" sz="2400" dirty="0">
                <a:latin typeface="Eurostile LT Std" charset="0"/>
              </a:rPr>
              <a:t> Structured Representation</a:t>
            </a:r>
          </a:p>
          <a:p>
            <a:pPr lvl="1"/>
            <a:r>
              <a:rPr lang="en-US" sz="2000" dirty="0">
                <a:latin typeface="Eurostile LT Std" charset="0"/>
              </a:rPr>
              <a:t>Use of structured representation for complex geometry </a:t>
            </a:r>
          </a:p>
          <a:p>
            <a:pPr lvl="1"/>
            <a:r>
              <a:rPr lang="en-US" sz="2000" dirty="0" smtClean="0">
                <a:latin typeface="Eurostile LT Std" charset="0"/>
              </a:rPr>
              <a:t>Need to reuse part of a geometry (some requirements of IGN)</a:t>
            </a:r>
            <a:endParaRPr lang="en-US" sz="2000" dirty="0"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eometr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10" y="1484784"/>
            <a:ext cx="3918082" cy="1655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Proposal: A Vocabulary for complex Geometry</a:t>
            </a: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 smtClean="0"/>
              <a:t>Extending</a:t>
            </a:r>
            <a:r>
              <a:rPr lang="es-ES" sz="2400" dirty="0" smtClean="0"/>
              <a:t> and </a:t>
            </a:r>
            <a:r>
              <a:rPr lang="es-ES" sz="2400" dirty="0" err="1" smtClean="0"/>
              <a:t>reusing</a:t>
            </a:r>
            <a:r>
              <a:rPr lang="es-ES" sz="2400" dirty="0" smtClean="0"/>
              <a:t> </a:t>
            </a:r>
            <a:r>
              <a:rPr lang="es-ES" sz="2400" dirty="0" err="1" smtClean="0"/>
              <a:t>existing</a:t>
            </a:r>
            <a:r>
              <a:rPr lang="es-ES" sz="2400" dirty="0" smtClean="0"/>
              <a:t> </a:t>
            </a:r>
            <a:r>
              <a:rPr lang="es-ES" sz="2400" dirty="0" err="1" smtClean="0"/>
              <a:t>vocabularies</a:t>
            </a:r>
            <a:endParaRPr lang="es-ES" sz="2400" dirty="0" smtClean="0"/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§"/>
            </a:pPr>
            <a:r>
              <a:rPr lang="es-ES" b="1" dirty="0" err="1" smtClean="0"/>
              <a:t>Available</a:t>
            </a:r>
            <a:r>
              <a:rPr lang="es-ES" b="1" dirty="0" smtClean="0"/>
              <a:t> at </a:t>
            </a:r>
            <a:r>
              <a:rPr lang="en-US" sz="2000" dirty="0">
                <a:hlinkClick r:id="rId4"/>
              </a:rPr>
              <a:t>http://data.ignf.fr/def</a:t>
            </a:r>
            <a:r>
              <a:rPr lang="en-US" sz="2000" dirty="0" smtClean="0">
                <a:hlinkClick r:id="rId4"/>
              </a:rPr>
              <a:t>/geometrie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21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ZoneTexte 3"/>
          <p:cNvSpPr txBox="1"/>
          <p:nvPr/>
        </p:nvSpPr>
        <p:spPr>
          <a:xfrm>
            <a:off x="539552" y="2282973"/>
            <a:ext cx="7272808" cy="3539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ngeo</a:t>
            </a:r>
            <a:r>
              <a:rPr lang="en-US" sz="1600" dirty="0" smtClean="0">
                <a:latin typeface="+mn-lt"/>
              </a:rPr>
              <a:t>: &lt;http://geovocab.org/geometry#&gt;.</a:t>
            </a:r>
          </a:p>
          <a:p>
            <a:r>
              <a:rPr lang="en-US" sz="1600" dirty="0" smtClean="0">
                <a:latin typeface="+mn-lt"/>
              </a:rPr>
              <a:t>@prefix </a:t>
            </a:r>
            <a:r>
              <a:rPr lang="en-US" sz="1600" dirty="0" err="1" smtClean="0">
                <a:latin typeface="+mn-lt"/>
              </a:rPr>
              <a:t>sf</a:t>
            </a:r>
            <a:r>
              <a:rPr lang="en-US" sz="1600" dirty="0" smtClean="0">
                <a:latin typeface="+mn-lt"/>
              </a:rPr>
              <a:t>: &lt;http://www.opengis.net/ont/sf#&gt;.</a:t>
            </a:r>
          </a:p>
          <a:p>
            <a:r>
              <a:rPr lang="en-US" sz="1600" dirty="0" smtClean="0">
                <a:latin typeface="+mn-lt"/>
              </a:rPr>
              <a:t>[…]</a:t>
            </a:r>
          </a:p>
          <a:p>
            <a:r>
              <a:rPr lang="en-US" sz="1600" b="1" dirty="0" err="1" smtClean="0">
                <a:latin typeface="+mn-lt"/>
              </a:rPr>
              <a:t>geom:Geometry</a:t>
            </a:r>
            <a:r>
              <a:rPr lang="en-US" sz="1600" dirty="0" smtClean="0">
                <a:latin typeface="+mn-lt"/>
              </a:rPr>
              <a:t> a </a:t>
            </a:r>
            <a:r>
              <a:rPr lang="en-US" sz="1600" dirty="0" err="1" smtClean="0">
                <a:latin typeface="+mn-lt"/>
              </a:rPr>
              <a:t>owl:Class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rdfs:comment</a:t>
            </a:r>
            <a:r>
              <a:rPr lang="en-US" sz="1600" dirty="0" smtClean="0">
                <a:latin typeface="+mn-lt"/>
              </a:rPr>
              <a:t> "Primitive </a:t>
            </a:r>
            <a:r>
              <a:rPr lang="en-US" sz="1600" dirty="0" err="1" smtClean="0">
                <a:latin typeface="+mn-lt"/>
              </a:rPr>
              <a:t>géométrique</a:t>
            </a:r>
            <a:r>
              <a:rPr lang="en-US" sz="1600" dirty="0" smtClean="0">
                <a:latin typeface="+mn-lt"/>
              </a:rPr>
              <a:t> non </a:t>
            </a:r>
            <a:r>
              <a:rPr lang="en-US" sz="1600" dirty="0" err="1" smtClean="0">
                <a:latin typeface="+mn-lt"/>
              </a:rPr>
              <a:t>instanciable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racine</a:t>
            </a:r>
            <a:r>
              <a:rPr lang="en-US" sz="1600" dirty="0" smtClean="0">
                <a:latin typeface="+mn-lt"/>
              </a:rPr>
              <a:t> de 			</a:t>
            </a:r>
            <a:r>
              <a:rPr lang="en-US" sz="1600" dirty="0" err="1" smtClean="0">
                <a:latin typeface="+mn-lt"/>
              </a:rPr>
              <a:t>l'ontologie</a:t>
            </a:r>
            <a:r>
              <a:rPr lang="en-US" sz="1600" dirty="0" smtClean="0">
                <a:latin typeface="+mn-lt"/>
              </a:rPr>
              <a:t> des primitives </a:t>
            </a:r>
            <a:r>
              <a:rPr lang="en-US" sz="1600" dirty="0" err="1" smtClean="0">
                <a:latin typeface="+mn-lt"/>
              </a:rPr>
              <a:t>géométriques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Une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est</a:t>
            </a:r>
            <a:r>
              <a:rPr lang="en-US" sz="1600" dirty="0" smtClean="0">
                <a:latin typeface="+mn-lt"/>
              </a:rPr>
              <a:t> 		</a:t>
            </a:r>
            <a:r>
              <a:rPr lang="en-US" sz="1600" dirty="0" err="1" smtClean="0">
                <a:latin typeface="+mn-lt"/>
              </a:rPr>
              <a:t>associée</a:t>
            </a:r>
            <a:r>
              <a:rPr lang="en-US" sz="1600" dirty="0" smtClean="0">
                <a:latin typeface="+mn-lt"/>
              </a:rPr>
              <a:t> à un </a:t>
            </a:r>
            <a:r>
              <a:rPr lang="en-US" sz="1600" dirty="0" err="1" smtClean="0">
                <a:latin typeface="+mn-lt"/>
              </a:rPr>
              <a:t>système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coordonnées</a:t>
            </a:r>
            <a:r>
              <a:rPr lang="en-US" sz="1600" dirty="0" smtClean="0">
                <a:latin typeface="+mn-lt"/>
              </a:rPr>
              <a:t> et un </a:t>
            </a:r>
            <a:r>
              <a:rPr lang="en-US" sz="1600" dirty="0" err="1" smtClean="0">
                <a:latin typeface="+mn-lt"/>
              </a:rPr>
              <a:t>seul</a:t>
            </a:r>
            <a:r>
              <a:rPr lang="en-US" sz="1600" dirty="0" smtClean="0">
                <a:latin typeface="+mn-lt"/>
              </a:rPr>
              <a:t>."@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rdfs:label</a:t>
            </a:r>
            <a:r>
              <a:rPr lang="en-US" sz="1600" dirty="0" smtClean="0">
                <a:latin typeface="+mn-lt"/>
              </a:rPr>
              <a:t> "</a:t>
            </a:r>
            <a:r>
              <a:rPr lang="en-US" sz="1600" dirty="0" err="1" smtClean="0">
                <a:latin typeface="+mn-lt"/>
              </a:rPr>
              <a:t>Géométrie</a:t>
            </a:r>
            <a:r>
              <a:rPr lang="en-US" sz="1600" dirty="0" smtClean="0">
                <a:latin typeface="+mn-lt"/>
              </a:rPr>
              <a:t>"@</a:t>
            </a:r>
            <a:r>
              <a:rPr lang="en-US" sz="1600" dirty="0" err="1" smtClean="0">
                <a:latin typeface="+mn-lt"/>
              </a:rPr>
              <a:t>fr</a:t>
            </a:r>
            <a:r>
              <a:rPr lang="en-US" sz="1600" dirty="0" smtClean="0">
                <a:latin typeface="+mn-lt"/>
              </a:rPr>
              <a:t>, "Geometry"@en;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owl:equivalentClass</a:t>
            </a:r>
            <a:r>
              <a:rPr lang="en-US" sz="1600" b="1" dirty="0" smtClean="0">
                <a:latin typeface="+mn-lt"/>
              </a:rPr>
              <a:t> [ a </a:t>
            </a:r>
            <a:r>
              <a:rPr lang="en-US" sz="1600" b="1" dirty="0" err="1" smtClean="0">
                <a:latin typeface="+mn-lt"/>
              </a:rPr>
              <a:t>owl:Restriction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owl:onClass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ignf:CoordinatesSystem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owl:onProperty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geom:crs</a:t>
            </a:r>
            <a:r>
              <a:rPr lang="en-US" sz="1600" b="1" dirty="0" smtClean="0">
                <a:latin typeface="+mn-lt"/>
              </a:rPr>
              <a:t>;</a:t>
            </a:r>
          </a:p>
          <a:p>
            <a:r>
              <a:rPr lang="en-US" sz="1600" b="1" dirty="0" smtClean="0">
                <a:latin typeface="+mn-lt"/>
              </a:rPr>
              <a:t>		</a:t>
            </a:r>
            <a:r>
              <a:rPr lang="en-US" sz="1600" b="1" dirty="0" err="1" smtClean="0">
                <a:latin typeface="+mn-lt"/>
              </a:rPr>
              <a:t>owl:qualifiedCardinality</a:t>
            </a:r>
            <a:r>
              <a:rPr lang="en-US" sz="1600" b="1" dirty="0" smtClean="0">
                <a:latin typeface="+mn-lt"/>
              </a:rPr>
              <a:t> "1"^^</a:t>
            </a:r>
            <a:r>
              <a:rPr lang="en-US" sz="1600" b="1" dirty="0" err="1" smtClean="0">
                <a:latin typeface="+mn-lt"/>
              </a:rPr>
              <a:t>xsd:nonNegativeInteger</a:t>
            </a:r>
            <a:r>
              <a:rPr lang="en-US" sz="1600" b="1" dirty="0" smtClean="0">
                <a:latin typeface="+mn-lt"/>
              </a:rPr>
              <a:t>];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dirty="0" err="1" smtClean="0">
                <a:latin typeface="+mn-lt"/>
              </a:rPr>
              <a:t>rdfs:subClassOf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ngeo:Geometry</a:t>
            </a:r>
            <a:r>
              <a:rPr lang="en-US" sz="1600" dirty="0" smtClean="0">
                <a:latin typeface="+mn-lt"/>
              </a:rPr>
              <a:t>;</a:t>
            </a:r>
          </a:p>
          <a:p>
            <a:r>
              <a:rPr lang="en-US" sz="1600" dirty="0" smtClean="0">
                <a:latin typeface="+mn-lt"/>
              </a:rPr>
              <a:t>	</a:t>
            </a:r>
            <a:r>
              <a:rPr lang="en-US" sz="1600" b="1" dirty="0" err="1" smtClean="0">
                <a:latin typeface="+mn-lt"/>
              </a:rPr>
              <a:t>rdfs:subClassOf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 smtClean="0">
                <a:latin typeface="+mn-lt"/>
              </a:rPr>
              <a:t>sf:Geometry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65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nrs-loo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" y="3742230"/>
            <a:ext cx="5080000" cy="256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Associating CRS to Geometries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50825" y="873742"/>
            <a:ext cx="8642350" cy="5111750"/>
          </a:xfrm>
        </p:spPr>
        <p:txBody>
          <a:bodyPr/>
          <a:lstStyle/>
          <a:p>
            <a:r>
              <a:rPr lang="en-US" sz="2400" dirty="0" smtClean="0"/>
              <a:t>A vocabulary for describing CRS</a:t>
            </a:r>
          </a:p>
          <a:p>
            <a:pPr lvl="1"/>
            <a:r>
              <a:rPr lang="en-US" sz="2000" dirty="0" smtClean="0"/>
              <a:t>Subset of ISO 19111 model</a:t>
            </a:r>
          </a:p>
          <a:p>
            <a:pPr lvl="1"/>
            <a:r>
              <a:rPr lang="en-US" sz="2000" dirty="0" smtClean="0"/>
              <a:t>Available at </a:t>
            </a:r>
            <a:r>
              <a:rPr lang="en-US" sz="2000" dirty="0" smtClean="0">
                <a:hlinkClick r:id="rId4"/>
              </a:rPr>
              <a:t>http://data.ignf.fr/def/ingf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A dataset for French </a:t>
            </a:r>
            <a:r>
              <a:rPr lang="en-US" sz="2400" dirty="0" smtClean="0"/>
              <a:t>CRS in RDF</a:t>
            </a:r>
            <a:endParaRPr lang="en-US" sz="2400" dirty="0" smtClean="0"/>
          </a:p>
          <a:p>
            <a:pPr lvl="1"/>
            <a:r>
              <a:rPr lang="en-US" sz="2000" dirty="0" smtClean="0"/>
              <a:t>Convert from XML data published by IGN France to </a:t>
            </a:r>
            <a:r>
              <a:rPr lang="en-US" sz="2000" dirty="0" smtClean="0"/>
              <a:t>RDF</a:t>
            </a:r>
          </a:p>
          <a:p>
            <a:pPr lvl="1"/>
            <a:r>
              <a:rPr lang="en-US" sz="2000" dirty="0" smtClean="0"/>
              <a:t>Unique URIs for each CRS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“</a:t>
            </a:r>
            <a:r>
              <a:rPr lang="en-US" sz="2000" i="1" dirty="0" smtClean="0"/>
              <a:t>Lambert 2 </a:t>
            </a:r>
            <a:r>
              <a:rPr lang="en-US" sz="2000" i="1" dirty="0" err="1" smtClean="0"/>
              <a:t>étendu</a:t>
            </a:r>
            <a:r>
              <a:rPr lang="en-US" sz="2000" dirty="0" smtClean="0"/>
              <a:t>” </a:t>
            </a:r>
            <a:r>
              <a:rPr lang="en-US" sz="2000" dirty="0" smtClean="0">
                <a:sym typeface="Wingdings" panose="05000000000000000000" pitchFamily="2" charset="2"/>
                <a:hlinkClick r:id="rId5"/>
              </a:rPr>
              <a:t>http://data.ign.fr/id/ignf/crs/NTFLAMB2E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22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04" y="3948984"/>
            <a:ext cx="4622172" cy="236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0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Overview of the vocabularies and relationships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pic>
        <p:nvPicPr>
          <p:cNvPr id="9" name="Marcador de contenido 8" descr="geovoca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>
            <a:fillRect/>
          </a:stretch>
        </p:blipFill>
        <p:spPr/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lipse 2"/>
          <p:cNvSpPr/>
          <p:nvPr/>
        </p:nvSpPr>
        <p:spPr bwMode="auto">
          <a:xfrm>
            <a:off x="1187624" y="5445224"/>
            <a:ext cx="914400" cy="914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iftProcessDatalift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5" t="5039" b="-5039"/>
          <a:stretch/>
        </p:blipFill>
        <p:spPr>
          <a:xfrm>
            <a:off x="4280384" y="1124744"/>
            <a:ext cx="4900128" cy="5502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</a:rPr>
              <a:t>A workflow for publishing Linked(Geo)Data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805E3CAA-17B4-D74B-B921-74EABE16FA3D}" type="slidenum">
              <a:rPr lang="en-US">
                <a:solidFill>
                  <a:schemeClr val="bg2"/>
                </a:solidFill>
              </a:rPr>
              <a:pPr eaLnBrk="1" hangingPunct="1"/>
              <a:t>24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Imagen 6" descr="lifecycle-datalif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844824"/>
            <a:ext cx="3668824" cy="4320579"/>
          </a:xfrm>
          <a:prstGeom prst="rect">
            <a:avLst/>
          </a:prstGeom>
        </p:spPr>
      </p:pic>
      <p:sp>
        <p:nvSpPr>
          <p:cNvPr id="13" name="Sous-titre 2"/>
          <p:cNvSpPr txBox="1">
            <a:spLocks/>
          </p:cNvSpPr>
          <p:nvPr/>
        </p:nvSpPr>
        <p:spPr>
          <a:xfrm>
            <a:off x="323850" y="1018956"/>
            <a:ext cx="5832326" cy="1185908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+mn-lt"/>
              </a:rPr>
              <a:t>Datalift</a:t>
            </a:r>
            <a:r>
              <a:rPr lang="en-US" dirty="0" smtClean="0">
                <a:latin typeface="+mn-lt"/>
              </a:rPr>
              <a:t>: A SET of modular tools 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for </a:t>
            </a:r>
            <a:r>
              <a:rPr lang="en-US" dirty="0" smtClean="0">
                <a:latin typeface="+mn-lt"/>
              </a:rPr>
              <a:t>“lifting” raw data in </a:t>
            </a:r>
            <a:r>
              <a:rPr lang="en-US" dirty="0" err="1" smtClean="0">
                <a:latin typeface="+mn-lt"/>
              </a:rPr>
              <a:t>rdf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4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Publishing French Reference </a:t>
            </a:r>
            <a:r>
              <a:rPr lang="en-US" sz="2800" dirty="0" err="1" smtClean="0"/>
              <a:t>Geodata</a:t>
            </a:r>
            <a:r>
              <a:rPr lang="en-US" sz="2800" dirty="0" smtClean="0"/>
              <a:t> in RDF</a:t>
            </a:r>
            <a:endParaRPr lang="en-US" sz="2800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303462"/>
          </a:xfrm>
        </p:spPr>
        <p:txBody>
          <a:bodyPr/>
          <a:lstStyle/>
          <a:p>
            <a:r>
              <a:rPr lang="en-US" sz="2000" cap="all" dirty="0">
                <a:solidFill>
                  <a:srgbClr val="72797F"/>
                </a:solidFill>
                <a:cs typeface="Arial" pitchFamily="34" charset="0"/>
              </a:rPr>
              <a:t>GEOFLA® Dataset on French administrative </a:t>
            </a:r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units in </a:t>
            </a:r>
            <a:r>
              <a:rPr lang="en-US" sz="2000" cap="all" dirty="0" err="1" smtClean="0">
                <a:solidFill>
                  <a:srgbClr val="72797F"/>
                </a:solidFill>
                <a:cs typeface="Arial" pitchFamily="34" charset="0"/>
              </a:rPr>
              <a:t>rdf</a:t>
            </a:r>
            <a:endParaRPr lang="en-US" sz="20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dirty="0">
                <a:hlinkClick r:id="rId2"/>
              </a:rPr>
              <a:t>http://data.ign.fr/geofla</a:t>
            </a:r>
            <a:endParaRPr lang="en-US" sz="1800" cap="all" dirty="0" smtClean="0">
              <a:solidFill>
                <a:srgbClr val="72797F"/>
              </a:solidFill>
              <a:cs typeface="Arial" pitchFamily="34" charset="0"/>
            </a:endParaRPr>
          </a:p>
          <a:p>
            <a:r>
              <a:rPr lang="en-US" sz="2000" cap="all" dirty="0" smtClean="0">
                <a:solidFill>
                  <a:srgbClr val="72797F"/>
                </a:solidFill>
                <a:cs typeface="Arial" pitchFamily="34" charset="0"/>
              </a:rPr>
              <a:t>French gazetteer dataset</a:t>
            </a:r>
          </a:p>
          <a:p>
            <a:pPr lvl="1"/>
            <a:r>
              <a:rPr lang="es-ES" sz="1800" b="1" dirty="0" err="1"/>
              <a:t>Features</a:t>
            </a:r>
            <a:r>
              <a:rPr lang="es-ES" sz="1800" b="1" dirty="0"/>
              <a:t> are of </a:t>
            </a:r>
            <a:r>
              <a:rPr lang="es-ES" sz="1800" b="1" dirty="0" err="1"/>
              <a:t>type</a:t>
            </a:r>
            <a:r>
              <a:rPr lang="es-ES" sz="1800" b="1" dirty="0"/>
              <a:t> </a:t>
            </a:r>
            <a:r>
              <a:rPr lang="es-ES" sz="1800" b="1" dirty="0">
                <a:hlinkClick r:id="rId3"/>
              </a:rPr>
              <a:t>http://data.ign.fr/topo</a:t>
            </a:r>
            <a:r>
              <a:rPr lang="es-ES" sz="1800" b="1" dirty="0"/>
              <a:t> </a:t>
            </a:r>
            <a:endParaRPr lang="en-US" sz="1800" cap="all" dirty="0">
              <a:solidFill>
                <a:srgbClr val="72797F"/>
              </a:solidFill>
              <a:cs typeface="Arial" pitchFamily="34" charset="0"/>
            </a:endParaRPr>
          </a:p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7121"/>
              </p:ext>
            </p:extLst>
          </p:nvPr>
        </p:nvGraphicFramePr>
        <p:xfrm>
          <a:off x="900113" y="2780928"/>
          <a:ext cx="6912247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63"/>
                <a:gridCol w="1629763"/>
                <a:gridCol w="2596244"/>
                <a:gridCol w="1056477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Mapping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results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external</a:t>
                      </a:r>
                      <a:r>
                        <a:rPr lang="es-E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2400" dirty="0" err="1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77933C"/>
                          </a:solidFill>
                        </a:rPr>
                        <a:t>DATASET</a:t>
                      </a:r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GEOFLA</a:t>
                      </a:r>
                    </a:p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DATASET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#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mappings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Tool</a:t>
                      </a:r>
                      <a:endParaRPr lang="es-E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hlinkClick r:id="rId4"/>
                        </a:rPr>
                        <a:t>INSEE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37,020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DBPEDIA-FR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rgbClr val="77933C"/>
                          </a:solidFill>
                        </a:rPr>
                        <a:t>23, 252 (communes)</a:t>
                      </a:r>
                      <a:r>
                        <a:rPr lang="en-US" sz="1800" baseline="0" dirty="0" smtClean="0">
                          <a:solidFill>
                            <a:srgbClr val="77933C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and </a:t>
                      </a:r>
                      <a:r>
                        <a:rPr lang="en-US" sz="1800" dirty="0" smtClean="0"/>
                        <a:t>93 departments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NUTS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105 (16 </a:t>
                      </a:r>
                      <a:r>
                        <a:rPr lang="es-ES" dirty="0" err="1" smtClean="0"/>
                        <a:t>regions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GADM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70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SILK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262673"/>
                          </a:solidFill>
                        </a:rPr>
                        <a:t>FRENCH GAZETTEER</a:t>
                      </a:r>
                      <a:endParaRPr lang="es-ES" b="1" dirty="0">
                        <a:solidFill>
                          <a:srgbClr val="2626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LINKED</a:t>
                      </a:r>
                    </a:p>
                    <a:p>
                      <a:r>
                        <a:rPr lang="es-ES" dirty="0" smtClean="0"/>
                        <a:t>GEODATA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 smtClean="0"/>
                        <a:t>654 (</a:t>
                      </a:r>
                      <a:r>
                        <a:rPr lang="es-ES" dirty="0" err="1" smtClean="0"/>
                        <a:t>lgdo:Amenity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r>
                        <a:rPr lang="es-ES" dirty="0" smtClean="0"/>
                        <a:t>LIMES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French Open Addresses in RDF Mappings</a:t>
            </a:r>
            <a:endParaRPr lang="en-US" dirty="0"/>
          </a:p>
        </p:txBody>
      </p:sp>
      <p:pic>
        <p:nvPicPr>
          <p:cNvPr id="12" name="Marcador de contenido 11" descr="bano2lg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" r="164"/>
          <a:stretch/>
        </p:blipFill>
        <p:spPr>
          <a:xfrm>
            <a:off x="323851" y="1125538"/>
            <a:ext cx="7459436" cy="5111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Imagen 6" descr="bano-car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9" y="980728"/>
            <a:ext cx="1534530" cy="13831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83287" y="2452246"/>
            <a:ext cx="14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BANO2RDF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3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renchCloud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66479"/>
            <a:ext cx="5689684" cy="3888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Contribution to the LOD Cloud (</a:t>
            </a:r>
            <a:r>
              <a:rPr lang="en-US" dirty="0" err="1" smtClean="0">
                <a:ea typeface="ＭＳ Ｐゴシック" pitchFamily="34" charset="-128"/>
              </a:rPr>
              <a:t>FrLOD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642350" cy="719286"/>
          </a:xfrm>
        </p:spPr>
        <p:txBody>
          <a:bodyPr/>
          <a:lstStyle/>
          <a:p>
            <a:r>
              <a:rPr lang="en-US" sz="2400" dirty="0" smtClean="0"/>
              <a:t>340 millions of triples in RDF (</a:t>
            </a:r>
            <a:r>
              <a:rPr lang="en-US" sz="2400" dirty="0" smtClean="0">
                <a:solidFill>
                  <a:srgbClr val="FF0000"/>
                </a:solidFill>
              </a:rPr>
              <a:t>10% </a:t>
            </a:r>
            <a:r>
              <a:rPr lang="en-US" sz="2400" dirty="0" smtClean="0"/>
              <a:t>of </a:t>
            </a:r>
            <a:r>
              <a:rPr lang="en-US" sz="2400" dirty="0" err="1" smtClean="0">
                <a:hlinkClick r:id="rId5"/>
              </a:rPr>
              <a:t>DBPedia</a:t>
            </a:r>
            <a:r>
              <a:rPr lang="en-US" sz="2400" dirty="0" smtClean="0">
                <a:hlinkClick r:id="rId5"/>
              </a:rPr>
              <a:t> 2014</a:t>
            </a:r>
            <a:r>
              <a:rPr lang="en-US" sz="2400" dirty="0" smtClean="0"/>
              <a:t>)</a:t>
            </a:r>
          </a:p>
          <a:p>
            <a:endParaRPr lang="en-US" sz="2400" u="sng" dirty="0" smtClean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27</a:t>
            </a:fld>
            <a:endParaRPr lang="en-US" dirty="0"/>
          </a:p>
        </p:txBody>
      </p:sp>
      <p:pic>
        <p:nvPicPr>
          <p:cNvPr id="9" name="Marcador de contenido 3" descr="philarchertweet.pdf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37188" r="9049" b="39486"/>
          <a:stretch/>
        </p:blipFill>
        <p:spPr>
          <a:xfrm>
            <a:off x="0" y="4316934"/>
            <a:ext cx="4129736" cy="2075953"/>
          </a:xfrm>
        </p:spPr>
      </p:pic>
      <p:sp>
        <p:nvSpPr>
          <p:cNvPr id="3" name="Rectángulo 2"/>
          <p:cNvSpPr/>
          <p:nvPr/>
        </p:nvSpPr>
        <p:spPr>
          <a:xfrm>
            <a:off x="4207082" y="5544390"/>
            <a:ext cx="4936918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>
                <a:latin typeface="+mn-lt"/>
              </a:rPr>
              <a:t>"</a:t>
            </a:r>
            <a:r>
              <a:rPr lang="es-ES" sz="2000" dirty="0" err="1">
                <a:latin typeface="+mn-lt"/>
              </a:rPr>
              <a:t>if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you</a:t>
            </a:r>
            <a:r>
              <a:rPr lang="es-ES" sz="2000" dirty="0">
                <a:latin typeface="+mn-lt"/>
              </a:rPr>
              <a:t> use </a:t>
            </a:r>
            <a:r>
              <a:rPr lang="es-ES" sz="2000" dirty="0" err="1">
                <a:latin typeface="+mn-lt"/>
              </a:rPr>
              <a:t>our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Linked</a:t>
            </a:r>
            <a:r>
              <a:rPr lang="es-ES" sz="2000" dirty="0">
                <a:latin typeface="+mn-lt"/>
              </a:rPr>
              <a:t> Data </a:t>
            </a:r>
            <a:r>
              <a:rPr lang="es-ES" sz="2000" dirty="0" err="1">
                <a:latin typeface="+mn-lt"/>
              </a:rPr>
              <a:t>please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let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us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know</a:t>
            </a:r>
            <a:r>
              <a:rPr lang="es-ES" sz="2000" dirty="0">
                <a:latin typeface="+mn-lt"/>
              </a:rPr>
              <a:t>, </a:t>
            </a:r>
            <a:r>
              <a:rPr lang="es-ES" sz="2000" dirty="0" err="1">
                <a:latin typeface="+mn-lt"/>
              </a:rPr>
              <a:t>or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  <a:cs typeface="+mn-cs"/>
              </a:rPr>
              <a:t>we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might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switch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it</a:t>
            </a:r>
            <a:r>
              <a:rPr lang="es-ES" sz="2000" dirty="0">
                <a:latin typeface="+mn-lt"/>
              </a:rPr>
              <a:t> off." (OS)</a:t>
            </a:r>
          </a:p>
        </p:txBody>
      </p:sp>
    </p:spTree>
    <p:extLst>
      <p:ext uri="{BB962C8B-B14F-4D97-AF65-F5344CB8AC3E}">
        <p14:creationId xmlns:p14="http://schemas.microsoft.com/office/powerpoint/2010/main" val="184057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Visualizations Matters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849" y="980728"/>
            <a:ext cx="8569325" cy="18466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“Don’t </a:t>
            </a:r>
            <a:r>
              <a:rPr lang="en-US" sz="2400" dirty="0"/>
              <a:t>ask what you can do </a:t>
            </a:r>
            <a:r>
              <a:rPr lang="en-US" sz="2400" dirty="0"/>
              <a:t>for the Semantic Web; </a:t>
            </a:r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/>
              <a:t>what </a:t>
            </a:r>
            <a:r>
              <a:rPr lang="en-US" sz="2400" dirty="0"/>
              <a:t>the Semantic Web can do for you!” (D. </a:t>
            </a:r>
            <a:r>
              <a:rPr lang="en-US" sz="2400" dirty="0" err="1"/>
              <a:t>Karger</a:t>
            </a:r>
            <a:r>
              <a:rPr lang="en-US" sz="2400" dirty="0"/>
              <a:t>, MIT CSAIL) –</a:t>
            </a:r>
          </a:p>
          <a:p>
            <a:endParaRPr lang="en-US" sz="2400" dirty="0" smtClean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3356992"/>
            <a:ext cx="7127776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dirty="0" smtClean="0"/>
              <a:t>1- </a:t>
            </a:r>
            <a:r>
              <a:rPr lang="es-ES" sz="2800" dirty="0" err="1" smtClean="0"/>
              <a:t>How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/>
              <a:t>b</a:t>
            </a:r>
            <a:r>
              <a:rPr lang="es-ES" sz="2800" dirty="0" err="1" smtClean="0"/>
              <a:t>uild</a:t>
            </a:r>
            <a:r>
              <a:rPr lang="es-ES" sz="2800" dirty="0" smtClean="0"/>
              <a:t> </a:t>
            </a:r>
            <a:r>
              <a:rPr lang="es-ES" sz="2800" b="1" dirty="0" smtClean="0"/>
              <a:t>bridge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fill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gap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 smtClean="0"/>
              <a:t>traditional</a:t>
            </a:r>
            <a:r>
              <a:rPr lang="es-ES" sz="2800" dirty="0"/>
              <a:t> </a:t>
            </a:r>
            <a:r>
              <a:rPr lang="es-ES" sz="2800" dirty="0" err="1"/>
              <a:t>InfoVis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/>
              <a:t> </a:t>
            </a:r>
            <a:endParaRPr lang="es-ES" sz="2800" dirty="0" smtClean="0"/>
          </a:p>
          <a:p>
            <a:r>
              <a:rPr lang="es-ES" sz="2800" dirty="0" smtClean="0"/>
              <a:t>and </a:t>
            </a:r>
            <a:r>
              <a:rPr lang="es-ES" sz="2800" dirty="0" err="1"/>
              <a:t>Semantic</a:t>
            </a:r>
            <a:r>
              <a:rPr lang="es-ES" sz="2800" dirty="0"/>
              <a:t> Web </a:t>
            </a:r>
            <a:r>
              <a:rPr lang="es-ES" sz="2800" dirty="0" err="1"/>
              <a:t>technologies</a:t>
            </a:r>
            <a:r>
              <a:rPr lang="es-ES" sz="2800" dirty="0"/>
              <a:t> </a:t>
            </a:r>
          </a:p>
          <a:p>
            <a:r>
              <a:rPr lang="es-ES" sz="2800" dirty="0" smtClean="0"/>
              <a:t>2- </a:t>
            </a:r>
            <a:r>
              <a:rPr lang="es-ES" sz="2800" dirty="0" err="1" smtClean="0"/>
              <a:t>How</a:t>
            </a:r>
            <a:r>
              <a:rPr lang="es-ES" sz="2800" dirty="0" smtClean="0"/>
              <a:t> can </a:t>
            </a:r>
            <a:r>
              <a:rPr lang="es-ES" sz="2800" dirty="0" err="1" smtClean="0"/>
              <a:t>Semantic</a:t>
            </a:r>
            <a:r>
              <a:rPr lang="es-ES" sz="2800" dirty="0" smtClean="0"/>
              <a:t> Web </a:t>
            </a:r>
            <a:r>
              <a:rPr lang="es-ES" sz="2800" dirty="0" err="1" smtClean="0"/>
              <a:t>help</a:t>
            </a:r>
            <a:r>
              <a:rPr lang="es-ES" sz="2800" dirty="0" smtClean="0"/>
              <a:t> in </a:t>
            </a:r>
            <a:r>
              <a:rPr lang="es-ES" sz="2800" dirty="0" err="1" smtClean="0"/>
              <a:t>visualization</a:t>
            </a:r>
            <a:r>
              <a:rPr lang="es-ES" sz="2800" dirty="0" smtClean="0"/>
              <a:t>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76" y="3645024"/>
            <a:ext cx="2016224" cy="27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Two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01650" y="1844824"/>
            <a:ext cx="8642350" cy="345638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4400" dirty="0" smtClean="0"/>
              <a:t>Generating Visualizations</a:t>
            </a:r>
          </a:p>
          <a:p>
            <a:pPr marL="0" indent="0" algn="ctr">
              <a:buNone/>
            </a:pPr>
            <a:r>
              <a:rPr lang="en-US" sz="4400" dirty="0" smtClean="0"/>
              <a:t>For Linked </a:t>
            </a:r>
            <a:r>
              <a:rPr lang="en-US" sz="4400" dirty="0"/>
              <a:t>Data 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Geospatial data: 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why it matters?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1367358"/>
          </a:xfrm>
        </p:spPr>
        <p:txBody>
          <a:bodyPr/>
          <a:lstStyle/>
          <a:p>
            <a:pPr marL="0" indent="0" algn="r">
              <a:buNone/>
            </a:pPr>
            <a:r>
              <a:rPr lang="ja-JP" altLang="en-US" sz="2400" dirty="0">
                <a:latin typeface="Eurostile LT Std" charset="0"/>
              </a:rPr>
              <a:t>“</a:t>
            </a:r>
            <a:r>
              <a:rPr lang="en-US" sz="2400" dirty="0">
                <a:latin typeface="Eurostile LT Std" charset="0"/>
              </a:rPr>
              <a:t>80% of needs for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Eurostile LT Std" charset="0"/>
              </a:rPr>
              <a:t>decisions</a:t>
            </a:r>
            <a:r>
              <a:rPr lang="en-US" sz="2400" dirty="0">
                <a:latin typeface="Eurostile LT Std" charset="0"/>
              </a:rPr>
              <a:t> from public authorities have a geospatial component</a:t>
            </a:r>
            <a:r>
              <a:rPr lang="ja-JP" altLang="en-US" sz="2400" dirty="0">
                <a:latin typeface="Eurostile LT Std" charset="0"/>
              </a:rPr>
              <a:t>”</a:t>
            </a:r>
            <a:r>
              <a:rPr lang="en-US" sz="2400" dirty="0">
                <a:latin typeface="Eurostile LT Std" charset="0"/>
              </a:rPr>
              <a:t>. </a:t>
            </a:r>
            <a:endParaRPr lang="en-US" sz="2400" dirty="0" smtClean="0">
              <a:latin typeface="Eurostile LT Std" charset="0"/>
            </a:endParaRPr>
          </a:p>
          <a:p>
            <a:pPr marL="0" indent="0" algn="r">
              <a:buNone/>
            </a:pPr>
            <a:r>
              <a:rPr lang="en-US" sz="2000" b="0" i="1" dirty="0" smtClean="0">
                <a:latin typeface="Eurostile LT Std" charset="0"/>
              </a:rPr>
              <a:t>(</a:t>
            </a:r>
            <a:r>
              <a:rPr lang="en-US" sz="2000" b="0" i="1" dirty="0">
                <a:latin typeface="Eurostile LT Std" charset="0"/>
              </a:rPr>
              <a:t>Philippe </a:t>
            </a:r>
            <a:r>
              <a:rPr lang="en-US" sz="2000" b="0" i="1" dirty="0" err="1">
                <a:latin typeface="Eurostile LT Std" charset="0"/>
              </a:rPr>
              <a:t>Grelot</a:t>
            </a:r>
            <a:r>
              <a:rPr lang="en-US" sz="2000" b="0" i="1" dirty="0">
                <a:latin typeface="Eurostile LT Std" charset="0"/>
              </a:rPr>
              <a:t>, IGN-France)</a:t>
            </a:r>
          </a:p>
          <a:p>
            <a:endParaRPr lang="en-US" dirty="0">
              <a:latin typeface="Eurostile LT Std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7226B18D-BA04-9746-BCE9-D413D0518F39}" type="slidenum">
              <a:rPr lang="en-US">
                <a:solidFill>
                  <a:schemeClr val="bg2"/>
                </a:solidFill>
              </a:rPr>
              <a:pPr eaLnBrk="1" hangingPunct="1"/>
              <a:t>3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861048"/>
            <a:ext cx="1061159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1512168" cy="1008112"/>
          </a:xfrm>
          <a:prstGeom prst="rect">
            <a:avLst/>
          </a:prstGeom>
        </p:spPr>
      </p:pic>
      <p:pic>
        <p:nvPicPr>
          <p:cNvPr id="6" name="Imagen 5" descr="eiffelTow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3175000" cy="2584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869160"/>
            <a:ext cx="1296144" cy="1296144"/>
          </a:xfrm>
          <a:prstGeom prst="rect">
            <a:avLst/>
          </a:prstGeom>
        </p:spPr>
      </p:pic>
      <p:pic>
        <p:nvPicPr>
          <p:cNvPr id="9" name="Imagen 8" descr="where-to-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5080000" cy="2997200"/>
          </a:xfrm>
          <a:prstGeom prst="rect">
            <a:avLst/>
          </a:prstGeom>
        </p:spPr>
      </p:pic>
      <p:pic>
        <p:nvPicPr>
          <p:cNvPr id="12" name="Picture 2" descr="http://www.apartmentparis.fr/images/picto/paris_map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50461"/>
            <a:ext cx="2174074" cy="16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9420">
            <a:off x="6249764" y="2902572"/>
            <a:ext cx="2628415" cy="177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27">
            <a:off x="5844519" y="4953788"/>
            <a:ext cx="3215041" cy="12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5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Types of Visualization in Government Portals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Study of applications consuming Open Data</a:t>
            </a:r>
          </a:p>
          <a:p>
            <a:pPr lvl="1">
              <a:defRPr/>
            </a:pPr>
            <a:r>
              <a:rPr lang="en-US" dirty="0" smtClean="0"/>
              <a:t>Countries: UK (7), USA (3) and France (3)</a:t>
            </a:r>
          </a:p>
          <a:p>
            <a:pPr lvl="1">
              <a:defRPr/>
            </a:pPr>
            <a:r>
              <a:rPr lang="en-US" dirty="0" smtClean="0"/>
              <a:t>Number of applications: (13)</a:t>
            </a:r>
          </a:p>
          <a:p>
            <a:pPr lvl="1">
              <a:defRPr/>
            </a:pPr>
            <a:r>
              <a:rPr lang="en-US" dirty="0" smtClean="0"/>
              <a:t>Domain: </a:t>
            </a:r>
            <a:r>
              <a:rPr lang="en-US" dirty="0"/>
              <a:t>e</a:t>
            </a:r>
            <a:r>
              <a:rPr lang="en-US" dirty="0" smtClean="0"/>
              <a:t>ducation, health, transport, government, city, housing, criminality, foreign aid</a:t>
            </a:r>
          </a:p>
          <a:p>
            <a:pPr>
              <a:defRPr/>
            </a:pPr>
            <a:r>
              <a:rPr lang="en-US" dirty="0" smtClean="0"/>
              <a:t>Classification dimensions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Platform (web, mobile), </a:t>
            </a:r>
            <a:r>
              <a:rPr lang="en-US" dirty="0">
                <a:cs typeface="Courier New" pitchFamily="49" charset="0"/>
              </a:rPr>
              <a:t>data </a:t>
            </a:r>
            <a:r>
              <a:rPr lang="en-US" dirty="0" smtClean="0">
                <a:cs typeface="Courier New" pitchFamily="49" charset="0"/>
              </a:rPr>
              <a:t>sources, which views are available (maps, charts, timeline, etc.)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URL policy for identifying data objects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License for the application / for the data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Commercial / non-commercial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Linked Data Application Categories (*)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applications</a:t>
            </a:r>
          </a:p>
          <a:p>
            <a:pPr lvl="1"/>
            <a:r>
              <a:rPr lang="en-US" dirty="0"/>
              <a:t>Used to </a:t>
            </a:r>
            <a:r>
              <a:rPr lang="en-US" dirty="0" smtClean="0"/>
              <a:t>browse any </a:t>
            </a:r>
            <a:r>
              <a:rPr lang="en-US" dirty="0"/>
              <a:t>RDF graph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/>
              <a:t>e.g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Tabulator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OpenLink</a:t>
            </a:r>
            <a:r>
              <a:rPr lang="en-US" dirty="0">
                <a:hlinkClick r:id="rId4"/>
              </a:rPr>
              <a:t> Data </a:t>
            </a:r>
            <a:r>
              <a:rPr lang="en-US" dirty="0" smtClean="0">
                <a:hlinkClick r:id="rId4"/>
              </a:rPr>
              <a:t>Explorer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Vocabulary-specific </a:t>
            </a:r>
            <a:r>
              <a:rPr lang="en-US" dirty="0"/>
              <a:t>applications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around particular vocabularies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e.g.: </a:t>
            </a:r>
            <a:r>
              <a:rPr lang="en-US" dirty="0" err="1">
                <a:hlinkClick r:id="rId5"/>
              </a:rPr>
              <a:t>FaceBook</a:t>
            </a:r>
            <a:r>
              <a:rPr lang="en-US" dirty="0">
                <a:hlinkClick r:id="rId5"/>
              </a:rPr>
              <a:t> Social Graph API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IsaViz</a:t>
            </a:r>
            <a:r>
              <a:rPr lang="en-US" dirty="0"/>
              <a:t>, </a:t>
            </a:r>
            <a:r>
              <a:rPr lang="en-US" dirty="0" err="1" smtClean="0">
                <a:hlinkClick r:id="rId7"/>
              </a:rPr>
              <a:t>CubeViz</a:t>
            </a:r>
            <a:r>
              <a:rPr lang="en-US" dirty="0"/>
              <a:t>) </a:t>
            </a:r>
          </a:p>
          <a:p>
            <a:r>
              <a:rPr lang="en-US" dirty="0" smtClean="0"/>
              <a:t>Data-specific applications (</a:t>
            </a:r>
            <a:r>
              <a:rPr lang="en-US" dirty="0" err="1" smtClean="0"/>
              <a:t>mashups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Built around particular datasets 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smtClean="0">
                <a:hlinkClick r:id="rId8"/>
              </a:rPr>
              <a:t>Where does my money go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hlinkClick r:id="rId9"/>
              </a:rPr>
              <a:t>IOGDS</a:t>
            </a:r>
            <a:r>
              <a:rPr lang="en-US" dirty="0">
                <a:hlinkClick r:id="rId9"/>
              </a:rPr>
              <a:t>: International Open Government Dataset </a:t>
            </a:r>
            <a:r>
              <a:rPr lang="en-US" dirty="0" smtClean="0">
                <a:hlinkClick r:id="rId9"/>
              </a:rPr>
              <a:t>Search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sz="1400" b="0" dirty="0" smtClean="0"/>
          </a:p>
          <a:p>
            <a:pPr>
              <a:buNone/>
            </a:pPr>
            <a:r>
              <a:rPr lang="en-US" sz="1400" b="0" dirty="0" smtClean="0"/>
              <a:t>(*) Classification according </a:t>
            </a:r>
            <a:r>
              <a:rPr lang="en-US" sz="1400" b="0" dirty="0" err="1" smtClean="0"/>
              <a:t>to:Jeni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Tennison</a:t>
            </a:r>
            <a:r>
              <a:rPr lang="en-US" sz="1400" b="0" dirty="0" smtClean="0"/>
              <a:t> : </a:t>
            </a:r>
            <a:r>
              <a:rPr lang="en-US" sz="1400" b="0" dirty="0" smtClean="0">
                <a:hlinkClick r:id="rId10"/>
              </a:rPr>
              <a:t>http://www.jenitennison.com/blog/node/126</a:t>
            </a: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Relevant Features in Visualization Tools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Data format given as input (</a:t>
            </a:r>
            <a:r>
              <a:rPr lang="en-US" b="0" dirty="0" err="1" smtClean="0"/>
              <a:t>csv</a:t>
            </a:r>
            <a:r>
              <a:rPr lang="en-US" b="0" dirty="0" smtClean="0"/>
              <a:t>, xml, </a:t>
            </a:r>
            <a:r>
              <a:rPr lang="en-US" b="0" dirty="0" err="1" smtClean="0"/>
              <a:t>shp</a:t>
            </a:r>
            <a:r>
              <a:rPr lang="en-US" b="0" dirty="0" smtClean="0"/>
              <a:t>, </a:t>
            </a:r>
            <a:r>
              <a:rPr lang="en-US" b="0" dirty="0" err="1" smtClean="0"/>
              <a:t>rdf</a:t>
            </a:r>
            <a:r>
              <a:rPr lang="en-US" b="0" dirty="0" smtClean="0"/>
              <a:t>, etc.)</a:t>
            </a:r>
          </a:p>
          <a:p>
            <a:r>
              <a:rPr lang="en-US" b="0" dirty="0" smtClean="0"/>
              <a:t>Data access </a:t>
            </a:r>
            <a:br>
              <a:rPr lang="en-US" b="0" dirty="0" smtClean="0"/>
            </a:br>
            <a:r>
              <a:rPr lang="en-US" b="0" dirty="0" smtClean="0"/>
              <a:t>(API, dump, etc.)</a:t>
            </a:r>
          </a:p>
          <a:p>
            <a:r>
              <a:rPr lang="en-US" b="0" dirty="0" smtClean="0"/>
              <a:t>Language code</a:t>
            </a:r>
          </a:p>
          <a:p>
            <a:r>
              <a:rPr lang="en-US" b="0" dirty="0" smtClean="0"/>
              <a:t>Type of view</a:t>
            </a:r>
          </a:p>
          <a:p>
            <a:r>
              <a:rPr lang="en-US" b="0" dirty="0" smtClean="0"/>
              <a:t>External Libraries</a:t>
            </a:r>
          </a:p>
          <a:p>
            <a:r>
              <a:rPr lang="en-US" b="0" dirty="0" smtClean="0"/>
              <a:t>License</a:t>
            </a:r>
          </a:p>
          <a:p>
            <a:r>
              <a:rPr lang="en-US" b="0" dirty="0" smtClean="0"/>
              <a:t>Metadata: </a:t>
            </a:r>
            <a:br>
              <a:rPr lang="en-US" b="0" dirty="0" smtClean="0"/>
            </a:br>
            <a:r>
              <a:rPr lang="en-US" b="0" dirty="0" smtClean="0"/>
              <a:t>author, organization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6 Imagen" descr="simile-widg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936" y="1628800"/>
            <a:ext cx="4491712" cy="2562304"/>
          </a:xfrm>
          <a:prstGeom prst="rect">
            <a:avLst/>
          </a:prstGeom>
        </p:spPr>
      </p:pic>
      <p:pic>
        <p:nvPicPr>
          <p:cNvPr id="8" name="7 Imagen" descr="d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3284984"/>
            <a:ext cx="363635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Describing an Application: </a:t>
            </a:r>
            <a:r>
              <a:rPr lang="en-US" dirty="0" err="1" smtClean="0"/>
              <a:t>Opendatacom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200D1B7C-D5C5-4E86-81CE-B3FE7F0285B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34518" y="1124744"/>
            <a:ext cx="4372421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b="1" dirty="0"/>
              <a:t>Scope/Domain: </a:t>
            </a:r>
            <a:r>
              <a:rPr lang="en-US" sz="1200" dirty="0"/>
              <a:t>Department for Communities and Local Government, datasets access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Description</a:t>
            </a:r>
            <a:r>
              <a:rPr lang="de-DE" sz="1400" dirty="0"/>
              <a:t>: </a:t>
            </a:r>
            <a:r>
              <a:rPr lang="en-US" sz="1200" dirty="0"/>
              <a:t>visualize available datasets (finance, housing, deprivation, geography) by authorities or postcode. </a:t>
            </a:r>
          </a:p>
          <a:p>
            <a:pPr>
              <a:defRPr/>
            </a:pPr>
            <a:r>
              <a:rPr lang="en-US" sz="1200" dirty="0"/>
              <a:t>On the dashboard, it provides graphs showing the national distribution of a district and how the values for this local authority </a:t>
            </a:r>
            <a:r>
              <a:rPr lang="en-US" sz="1200" dirty="0" smtClean="0"/>
              <a:t>compare </a:t>
            </a:r>
            <a:r>
              <a:rPr lang="en-US" sz="1200" dirty="0"/>
              <a:t>with others in England.</a:t>
            </a:r>
          </a:p>
          <a:p>
            <a:pPr>
              <a:defRPr/>
            </a:pPr>
            <a:r>
              <a:rPr lang="de-DE" sz="1400" b="1" dirty="0"/>
              <a:t>Supported Platform</a:t>
            </a:r>
            <a:r>
              <a:rPr lang="de-DE" sz="1400" dirty="0"/>
              <a:t>: </a:t>
            </a:r>
            <a:r>
              <a:rPr lang="en-US" sz="1200" dirty="0"/>
              <a:t>Web</a:t>
            </a:r>
            <a:endParaRPr lang="fr-FR" sz="1200" dirty="0"/>
          </a:p>
          <a:p>
            <a:pPr>
              <a:defRPr/>
            </a:pPr>
            <a:r>
              <a:rPr lang="de-DE" sz="1400" b="1" dirty="0"/>
              <a:t>URL Policy</a:t>
            </a:r>
            <a:r>
              <a:rPr lang="de-DE" sz="1200" dirty="0"/>
              <a:t>: </a:t>
            </a:r>
            <a:r>
              <a:rPr lang="en-US" sz="1200" dirty="0"/>
              <a:t>http://{domain}/</a:t>
            </a:r>
            <a:r>
              <a:rPr lang="en-US" sz="1200" b="1" dirty="0"/>
              <a:t>id</a:t>
            </a:r>
            <a:r>
              <a:rPr lang="en-US" sz="1200" dirty="0"/>
              <a:t>/{...} with redirection to the corresponding document at: http://{domain}/</a:t>
            </a:r>
            <a:r>
              <a:rPr lang="en-US" sz="1200" b="1" dirty="0"/>
              <a:t>doc</a:t>
            </a:r>
            <a:r>
              <a:rPr lang="en-US" sz="1200" dirty="0"/>
              <a:t>/{...}.</a:t>
            </a:r>
            <a:endParaRPr lang="fr-FR" sz="1200" dirty="0"/>
          </a:p>
          <a:p>
            <a:pPr>
              <a:defRPr/>
            </a:pPr>
            <a:r>
              <a:rPr lang="en-US" sz="1200" dirty="0"/>
              <a:t>Hampshire County Council is: </a:t>
            </a:r>
            <a:r>
              <a:rPr lang="en-US" sz="1200" u="sng" dirty="0">
                <a:hlinkClick r:id="rId2"/>
              </a:rPr>
              <a:t>http://opendatacommunities.org/id/county-council/hampshire</a:t>
            </a:r>
            <a:endParaRPr lang="en-US" sz="1200" u="sng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Data Sources: </a:t>
            </a:r>
            <a:r>
              <a:rPr lang="en-US" sz="1200" dirty="0"/>
              <a:t>36 datasets from DCLG, </a:t>
            </a:r>
            <a:r>
              <a:rPr lang="en-US" sz="1200" dirty="0" smtClean="0"/>
              <a:t>Administrative </a:t>
            </a:r>
            <a:r>
              <a:rPr lang="en-US" sz="1200" dirty="0"/>
              <a:t>Geography and Postcodes from Ordnance Survey.</a:t>
            </a:r>
          </a:p>
          <a:p>
            <a:pPr>
              <a:defRPr/>
            </a:pPr>
            <a:r>
              <a:rPr lang="en-US" sz="1400" b="1" dirty="0"/>
              <a:t>Type of View</a:t>
            </a:r>
            <a:r>
              <a:rPr lang="en-US" sz="1200" dirty="0"/>
              <a:t>: </a:t>
            </a:r>
            <a:r>
              <a:rPr lang="de-DE" sz="1400" dirty="0"/>
              <a:t>Graph, Map views</a:t>
            </a:r>
            <a:r>
              <a:rPr lang="de-DE" sz="1200" dirty="0"/>
              <a:t>.</a:t>
            </a:r>
            <a:endParaRPr lang="en-US" sz="1200" dirty="0"/>
          </a:p>
          <a:p>
            <a:pPr>
              <a:defRPr/>
            </a:pPr>
            <a:endParaRPr lang="en-US" sz="1400" b="1" dirty="0"/>
          </a:p>
          <a:p>
            <a:pPr>
              <a:defRPr/>
            </a:pPr>
            <a:r>
              <a:rPr lang="en-US" sz="1400" b="1" dirty="0"/>
              <a:t>Visualization </a:t>
            </a:r>
            <a:r>
              <a:rPr lang="en-US" sz="1400" b="1" dirty="0" smtClean="0"/>
              <a:t>Tools:</a:t>
            </a:r>
            <a:r>
              <a:rPr lang="en-US" sz="1200" dirty="0" smtClean="0"/>
              <a:t> </a:t>
            </a:r>
            <a:r>
              <a:rPr lang="en-US" sz="1200" dirty="0" err="1" smtClean="0"/>
              <a:t>google</a:t>
            </a:r>
            <a:r>
              <a:rPr lang="en-US" sz="1200" dirty="0" smtClean="0"/>
              <a:t> visualization API, </a:t>
            </a:r>
            <a:r>
              <a:rPr lang="fr-FR" sz="1200" dirty="0" smtClean="0"/>
              <a:t>raphael.js</a:t>
            </a:r>
            <a:endParaRPr lang="de-DE" sz="1200" dirty="0"/>
          </a:p>
          <a:p>
            <a:pPr>
              <a:defRPr/>
            </a:pPr>
            <a:r>
              <a:rPr lang="de-DE" sz="1400" b="1" dirty="0"/>
              <a:t>License: </a:t>
            </a:r>
            <a:r>
              <a:rPr lang="de-DE" sz="1400" dirty="0" smtClean="0"/>
              <a:t>O</a:t>
            </a:r>
            <a:r>
              <a:rPr lang="en-US" sz="1200" dirty="0" smtClean="0"/>
              <a:t>pen Government </a:t>
            </a:r>
            <a:r>
              <a:rPr lang="en-US" sz="1200" dirty="0"/>
              <a:t>license [OGL]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400" b="1" dirty="0"/>
              <a:t>Business Value: </a:t>
            </a:r>
            <a:r>
              <a:rPr lang="en-US" sz="1200" dirty="0" smtClean="0"/>
              <a:t>Non </a:t>
            </a:r>
            <a:r>
              <a:rPr lang="en-US" sz="1200" dirty="0"/>
              <a:t>commercial</a:t>
            </a:r>
            <a:endParaRPr lang="fr-FR" sz="1200" dirty="0"/>
          </a:p>
          <a:p>
            <a:pPr>
              <a:defRPr/>
            </a:pPr>
            <a:endParaRPr lang="fr-FR" dirty="0"/>
          </a:p>
        </p:txBody>
      </p:sp>
      <p:pic>
        <p:nvPicPr>
          <p:cNvPr id="32775" name="19 Imagen" descr="Description: Description: openDataCommuni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4" y="3717030"/>
            <a:ext cx="4392612" cy="26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4" y="948376"/>
            <a:ext cx="4331522" cy="27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DVIA: A vocabulary to describe Applications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3850" y="1052736"/>
            <a:ext cx="8316149" cy="5334550"/>
            <a:chOff x="92947" y="196207"/>
            <a:chExt cx="9989789" cy="5705119"/>
          </a:xfrm>
        </p:grpSpPr>
        <p:grpSp>
          <p:nvGrpSpPr>
            <p:cNvPr id="9" name="Group 8"/>
            <p:cNvGrpSpPr/>
            <p:nvPr/>
          </p:nvGrpSpPr>
          <p:grpSpPr>
            <a:xfrm>
              <a:off x="92947" y="264922"/>
              <a:ext cx="8243614" cy="5636404"/>
              <a:chOff x="92947" y="264922"/>
              <a:chExt cx="8243614" cy="56364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14620" y="1241040"/>
                <a:ext cx="2154924" cy="2389437"/>
                <a:chOff x="2894705" y="1241040"/>
                <a:chExt cx="2154924" cy="238943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894705" y="1241040"/>
                  <a:ext cx="2154924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Application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910031" y="1556791"/>
                  <a:ext cx="2139598" cy="2073686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dvia:keyword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ct:creator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dvia:businessValue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dvia:scope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dvia:view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504149" y="264922"/>
                <a:ext cx="1778395" cy="329157"/>
              </a:xfrm>
              <a:prstGeom prst="rect">
                <a:avLst/>
              </a:prstGeom>
              <a:noFill/>
              <a:ln w="19050">
                <a:solidFill>
                  <a:srgbClr val="1F497D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dctype:Software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680376" y="1402903"/>
                <a:ext cx="1656185" cy="1469354"/>
                <a:chOff x="2987823" y="1249015"/>
                <a:chExt cx="1656185" cy="1469354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2987823" y="1249015"/>
                  <a:ext cx="1656185" cy="30777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987824" y="1548818"/>
                  <a:ext cx="1656184" cy="116955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dvia:system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dvia:preferredNavigator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dvia:alternativeNavigator</a:t>
                  </a:r>
                  <a:endPara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801542" y="4293096"/>
                <a:ext cx="1866802" cy="1583514"/>
                <a:chOff x="2705198" y="1249015"/>
                <a:chExt cx="1866802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705198" y="1249015"/>
                  <a:ext cx="1866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</a:rPr>
                    <a:t>VisualTool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05198" y="1548818"/>
                  <a:ext cx="1866802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dct:title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dct:description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dvia:accessUrl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dvia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downloadUrl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044058" y="4317812"/>
                <a:ext cx="2143931" cy="1583514"/>
                <a:chOff x="2268194" y="1249015"/>
                <a:chExt cx="2143931" cy="15835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268194" y="1249015"/>
                  <a:ext cx="2143931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Dataset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2268194" y="1548818"/>
                  <a:ext cx="2143931" cy="1283711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title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accessURL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dct:references</a:t>
                  </a: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dcat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: keyword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92947" y="1659399"/>
                <a:ext cx="2074802" cy="801775"/>
                <a:chOff x="2469211" y="1063590"/>
                <a:chExt cx="2074802" cy="80177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469211" y="1063590"/>
                  <a:ext cx="2074802" cy="329157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org:Organization</a:t>
                  </a:r>
                  <a:endPara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469211" y="1371630"/>
                  <a:ext cx="2074802" cy="493735"/>
                </a:xfrm>
                <a:prstGeom prst="rect">
                  <a:avLst/>
                </a:prstGeom>
                <a:noFill/>
                <a:ln w="19050">
                  <a:solidFill>
                    <a:srgbClr val="1F497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40" idx="1"/>
              </p:cNvCxnSpPr>
              <p:nvPr/>
            </p:nvCxnSpPr>
            <p:spPr>
              <a:xfrm flipH="1" flipV="1">
                <a:off x="2104172" y="2160575"/>
                <a:ext cx="1325773" cy="433059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1" name="TextBox 20"/>
              <p:cNvSpPr txBox="1"/>
              <p:nvPr/>
            </p:nvSpPr>
            <p:spPr>
              <a:xfrm rot="1345334">
                <a:off x="2161744" y="2125996"/>
                <a:ext cx="1469389" cy="29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dvia:designBy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2" name="Straight Arrow Connector 21"/>
              <p:cNvCxnSpPr>
                <a:stCxn id="40" idx="2"/>
                <a:endCxn id="33" idx="0"/>
              </p:cNvCxnSpPr>
              <p:nvPr/>
            </p:nvCxnSpPr>
            <p:spPr>
              <a:xfrm flipH="1">
                <a:off x="2116024" y="3630477"/>
                <a:ext cx="2383721" cy="68733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3" name="TextBox 22"/>
              <p:cNvSpPr txBox="1"/>
              <p:nvPr/>
            </p:nvSpPr>
            <p:spPr>
              <a:xfrm rot="20479250">
                <a:off x="2454320" y="3806747"/>
                <a:ext cx="1207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dvia:consumes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4" name="Straight Arrow Connector 23"/>
              <p:cNvCxnSpPr>
                <a:stCxn id="40" idx="3"/>
                <a:endCxn id="35" idx="0"/>
              </p:cNvCxnSpPr>
              <p:nvPr/>
            </p:nvCxnSpPr>
            <p:spPr>
              <a:xfrm>
                <a:off x="5569544" y="2593634"/>
                <a:ext cx="1165399" cy="169946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5" name="TextBox 24"/>
              <p:cNvSpPr txBox="1"/>
              <p:nvPr/>
            </p:nvSpPr>
            <p:spPr>
              <a:xfrm rot="3465548">
                <a:off x="5903215" y="3295981"/>
                <a:ext cx="1006421" cy="311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dvia:usesTool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103947" y="558473"/>
                <a:ext cx="216024" cy="690542"/>
                <a:chOff x="4103947" y="558473"/>
                <a:chExt cx="216024" cy="69054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211959" y="764704"/>
                  <a:ext cx="1" cy="48431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>
                <a:xfrm>
                  <a:off x="4103947" y="558473"/>
                  <a:ext cx="216024" cy="206231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Arrow Connector 26"/>
              <p:cNvCxnSpPr>
                <a:stCxn id="40" idx="3"/>
                <a:endCxn id="38" idx="1"/>
              </p:cNvCxnSpPr>
              <p:nvPr/>
            </p:nvCxnSpPr>
            <p:spPr>
              <a:xfrm flipV="1">
                <a:off x="5569544" y="2287482"/>
                <a:ext cx="1110834" cy="30615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>
                <a:reflection blurRad="6350" stA="52000" endA="300" endPos="35000" dir="5400000" sy="-100000" algn="bl" rotWithShape="0"/>
              </a:effectLst>
            </p:spPr>
          </p:cxnSp>
          <p:sp>
            <p:nvSpPr>
              <p:cNvPr id="28" name="TextBox 27"/>
              <p:cNvSpPr txBox="1"/>
              <p:nvPr/>
            </p:nvSpPr>
            <p:spPr>
              <a:xfrm rot="20617630">
                <a:off x="5490280" y="2130969"/>
                <a:ext cx="1063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</a:rPr>
                  <a:t>dvia:platform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839540" y="196207"/>
              <a:ext cx="3243196" cy="1238801"/>
            </a:xfrm>
            <a:prstGeom prst="rect">
              <a:avLst/>
            </a:prstGeom>
            <a:noFill/>
            <a:ln>
              <a:solidFill>
                <a:sysClr val="window" lastClr="FFFFFF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Prefixes: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&lt;http://purl.org/dc/terms/&gt;.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dcat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&lt;http://www.w3.org/ns/dcat#&gt;.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dctype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&lt;http://purl.org/dc/dcmitype/&gt;.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org: &lt;http://www.w3.org/ns/org#&gt;.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@prefix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dvia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: &lt;http://data.eurecom.fr/ontology/dvia#&gt;.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Imagen 2" descr="dvia-relations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61" y="4372570"/>
            <a:ext cx="22225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DVIA in Real World Datasets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98281" y="980728"/>
            <a:ext cx="8713663" cy="302433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Applications using DVIA </a:t>
            </a:r>
          </a:p>
          <a:p>
            <a:pPr lvl="1">
              <a:defRPr/>
            </a:pPr>
            <a:r>
              <a:rPr lang="en-US" dirty="0" smtClean="0"/>
              <a:t>Use to populate 22 past events of hack-</a:t>
            </a:r>
            <a:r>
              <a:rPr lang="en-US" dirty="0" err="1" smtClean="0"/>
              <a:t>athons</a:t>
            </a:r>
            <a:r>
              <a:rPr lang="en-US" dirty="0" smtClean="0"/>
              <a:t> in Europe, with 889 applications from </a:t>
            </a:r>
            <a:r>
              <a:rPr lang="en-US" dirty="0" smtClean="0">
                <a:hlinkClick r:id="rId3"/>
              </a:rPr>
              <a:t>Apps4Europe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/>
              <a:t>Implementation of a </a:t>
            </a:r>
            <a:r>
              <a:rPr lang="en-US" dirty="0"/>
              <a:t>u</a:t>
            </a:r>
            <a:r>
              <a:rPr lang="en-US" dirty="0" smtClean="0"/>
              <a:t>niversal JavaScript plugin to embed </a:t>
            </a:r>
            <a:r>
              <a:rPr lang="en-US" dirty="0" err="1" smtClean="0"/>
              <a:t>RDFa</a:t>
            </a:r>
            <a:r>
              <a:rPr lang="en-US" dirty="0" smtClean="0"/>
              <a:t> in organizers events. </a:t>
            </a:r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 smtClean="0">
                <a:hlinkClick r:id="rId4"/>
              </a:rPr>
              <a:t>extension for Wordpress </a:t>
            </a:r>
            <a:r>
              <a:rPr lang="en-US" dirty="0" smtClean="0"/>
              <a:t>uses DVIA.  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6 Imagen" descr="Apps_for_Europe_site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4356" y="869988"/>
            <a:ext cx="1512168" cy="1454007"/>
          </a:xfrm>
          <a:prstGeom prst="rect">
            <a:avLst/>
          </a:prstGeom>
        </p:spPr>
      </p:pic>
      <p:pic>
        <p:nvPicPr>
          <p:cNvPr id="3" name="Imagen 2" descr="screeshot-testEv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6" y="3600408"/>
            <a:ext cx="4644822" cy="26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dirty="0" smtClean="0"/>
              <a:t>Scenario 1: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vocabularies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7575D1"/>
                </a:solidFill>
              </a:rPr>
              <a:t>Specific</a:t>
            </a:r>
            <a:r>
              <a:rPr lang="en-US" sz="2000" dirty="0"/>
              <a:t> 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3C8C93"/>
                </a:solidFill>
              </a:rPr>
              <a:t>dataset specific</a:t>
            </a:r>
            <a:endParaRPr lang="en-US" sz="2000" dirty="0">
              <a:solidFill>
                <a:srgbClr val="3C8C93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Datasets on schools in France</a:t>
            </a:r>
          </a:p>
          <a:p>
            <a:pPr lvl="1"/>
            <a:r>
              <a:rPr lang="en-US" sz="2000" dirty="0" smtClean="0"/>
              <a:t>Vocabularies: geo vocab, data cube, </a:t>
            </a:r>
            <a:r>
              <a:rPr lang="en-US" sz="2000" dirty="0" err="1" smtClean="0"/>
              <a:t>geometrie</a:t>
            </a:r>
            <a:r>
              <a:rPr lang="en-US" sz="2000" dirty="0" smtClean="0"/>
              <a:t>, 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PerfectSchool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pic>
        <p:nvPicPr>
          <p:cNvPr id="6" name="Imagen 5" descr="PerfectSch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" y="3426948"/>
            <a:ext cx="9144000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2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>
                <a:solidFill>
                  <a:srgbClr val="7575D1"/>
                </a:solidFill>
              </a:rPr>
              <a:t>Known</a:t>
            </a:r>
            <a:r>
              <a:rPr lang="en-US" sz="2000" dirty="0"/>
              <a:t> </a:t>
            </a:r>
            <a:r>
              <a:rPr lang="en-US" sz="2000" dirty="0" smtClean="0"/>
              <a:t>domains, so </a:t>
            </a:r>
            <a:r>
              <a:rPr lang="en-US" sz="2000" dirty="0" smtClean="0">
                <a:solidFill>
                  <a:srgbClr val="7575D1"/>
                </a:solidFill>
              </a:rPr>
              <a:t>domain-specific</a:t>
            </a:r>
            <a:r>
              <a:rPr lang="en-US" sz="2000" dirty="0" smtClean="0"/>
              <a:t> </a:t>
            </a:r>
            <a:r>
              <a:rPr lang="en-US" sz="2000" dirty="0"/>
              <a:t>SPARQL </a:t>
            </a:r>
            <a:r>
              <a:rPr lang="en-US" sz="2000" dirty="0" smtClean="0"/>
              <a:t>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domain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Endpoints of </a:t>
            </a:r>
            <a:r>
              <a:rPr lang="en-US" sz="2000" dirty="0" err="1" smtClean="0"/>
              <a:t>geodatasets</a:t>
            </a:r>
            <a:endParaRPr lang="en-US" sz="2000" dirty="0" smtClean="0"/>
          </a:p>
          <a:p>
            <a:pPr lvl="1"/>
            <a:r>
              <a:rPr lang="en-US" sz="2000" dirty="0" smtClean="0"/>
              <a:t>Domain: geospatial</a:t>
            </a:r>
            <a:endParaRPr lang="en-US" sz="2000" dirty="0"/>
          </a:p>
          <a:p>
            <a:pPr lvl="1"/>
            <a:r>
              <a:rPr lang="en-US" sz="2000" dirty="0" smtClean="0"/>
              <a:t>Application: </a:t>
            </a:r>
            <a:r>
              <a:rPr lang="en-US" sz="2000" dirty="0" err="1" smtClean="0">
                <a:hlinkClick r:id="rId3"/>
              </a:rPr>
              <a:t>GeoRDFviz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pic>
        <p:nvPicPr>
          <p:cNvPr id="4" name="Imagen 3" descr="geoRDFvizpic_1200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924944"/>
            <a:ext cx="9144000" cy="34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6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A Journey of a Web Application developer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159446"/>
          </a:xfrm>
        </p:spPr>
        <p:txBody>
          <a:bodyPr numCol="2"/>
          <a:lstStyle/>
          <a:p>
            <a:r>
              <a:rPr lang="en-US" sz="2400" u="sng" dirty="0" smtClean="0"/>
              <a:t>Scenario 3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Datasets, </a:t>
            </a:r>
            <a:r>
              <a:rPr lang="en-US" sz="2000" dirty="0" smtClean="0">
                <a:solidFill>
                  <a:srgbClr val="FF0000"/>
                </a:solidFill>
              </a:rPr>
              <a:t>Unknown</a:t>
            </a:r>
            <a:r>
              <a:rPr lang="en-US" sz="2000" dirty="0" smtClean="0"/>
              <a:t> domains, so </a:t>
            </a:r>
            <a:r>
              <a:rPr lang="en-US" sz="2000" dirty="0" smtClean="0">
                <a:solidFill>
                  <a:srgbClr val="7575D1"/>
                </a:solidFill>
              </a:rPr>
              <a:t>generic </a:t>
            </a:r>
            <a:r>
              <a:rPr lang="en-US" sz="2000" dirty="0" smtClean="0"/>
              <a:t>SPARQL queries</a:t>
            </a:r>
          </a:p>
          <a:p>
            <a:pPr lvl="1"/>
            <a:r>
              <a:rPr lang="en-US" sz="2000" dirty="0" smtClean="0"/>
              <a:t>Visualizations: </a:t>
            </a:r>
            <a:r>
              <a:rPr lang="en-US" sz="2000" dirty="0" smtClean="0">
                <a:solidFill>
                  <a:srgbClr val="7575D1"/>
                </a:solidFill>
              </a:rPr>
              <a:t>adapted to domains specific</a:t>
            </a:r>
            <a:endParaRPr lang="en-US" sz="2000" dirty="0">
              <a:solidFill>
                <a:srgbClr val="7575D1"/>
              </a:solidFill>
            </a:endParaRP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Any endpoints</a:t>
            </a:r>
          </a:p>
          <a:p>
            <a:pPr lvl="1"/>
            <a:r>
              <a:rPr lang="en-US" sz="2000" dirty="0" smtClean="0"/>
              <a:t>Multiple domains: </a:t>
            </a:r>
            <a:r>
              <a:rPr lang="en-US" sz="2000" dirty="0" err="1" smtClean="0"/>
              <a:t>geodata</a:t>
            </a:r>
            <a:r>
              <a:rPr lang="en-US" sz="2000" dirty="0" smtClean="0"/>
              <a:t>, statistics, persons, cross-domains, etc..</a:t>
            </a:r>
          </a:p>
          <a:p>
            <a:pPr lvl="1"/>
            <a:r>
              <a:rPr lang="en-US" sz="2000" dirty="0" smtClean="0"/>
              <a:t>Application: </a:t>
            </a:r>
            <a:r>
              <a:rPr lang="en-US" dirty="0" smtClean="0">
                <a:solidFill>
                  <a:srgbClr val="FF0000"/>
                </a:solidFill>
              </a:rPr>
              <a:t>?????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9512" y="3429000"/>
            <a:ext cx="7848872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err="1" smtClean="0"/>
              <a:t>Related</a:t>
            </a:r>
            <a:r>
              <a:rPr lang="es-ES" sz="2000" b="1" dirty="0" smtClean="0"/>
              <a:t> </a:t>
            </a:r>
            <a:r>
              <a:rPr lang="es-ES" sz="2000" b="1" dirty="0" err="1"/>
              <a:t>w</a:t>
            </a:r>
            <a:r>
              <a:rPr lang="es-ES" sz="2000" b="1" dirty="0" err="1" smtClean="0"/>
              <a:t>ork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on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configuring</a:t>
            </a:r>
            <a:r>
              <a:rPr lang="es-ES" sz="2000" dirty="0" smtClean="0"/>
              <a:t> </a:t>
            </a:r>
            <a:r>
              <a:rPr lang="es-ES" sz="2000" dirty="0" err="1" smtClean="0"/>
              <a:t>Semantic</a:t>
            </a:r>
            <a:r>
              <a:rPr lang="es-ES" sz="2000" dirty="0" smtClean="0"/>
              <a:t> Web </a:t>
            </a:r>
            <a:r>
              <a:rPr lang="es-ES" sz="2000" dirty="0" err="1" smtClean="0"/>
              <a:t>widgets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data </a:t>
            </a:r>
            <a:r>
              <a:rPr lang="es-ES" sz="2000" dirty="0" err="1" smtClean="0"/>
              <a:t>mapping</a:t>
            </a:r>
            <a:r>
              <a:rPr lang="es-ES" sz="2000" dirty="0"/>
              <a:t>.</a:t>
            </a:r>
            <a:r>
              <a:rPr lang="es-ES" sz="2000" dirty="0" smtClean="0"/>
              <a:t> [1]</a:t>
            </a:r>
          </a:p>
          <a:p>
            <a:r>
              <a:rPr lang="es-ES" sz="2000" b="1" dirty="0" err="1" smtClean="0"/>
              <a:t>Application</a:t>
            </a:r>
            <a:r>
              <a:rPr lang="es-ES" sz="2000" dirty="0" smtClean="0"/>
              <a:t>: </a:t>
            </a:r>
            <a:r>
              <a:rPr lang="es-ES" sz="2000" dirty="0" err="1" smtClean="0"/>
              <a:t>Efficient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Semantic</a:t>
            </a:r>
            <a:r>
              <a:rPr lang="es-ES" sz="2000" dirty="0"/>
              <a:t> News </a:t>
            </a:r>
            <a:r>
              <a:rPr lang="es-ES" sz="2000" dirty="0" err="1" smtClean="0"/>
              <a:t>demonstrator</a:t>
            </a:r>
            <a:endParaRPr lang="es-ES" sz="2000" dirty="0" smtClean="0"/>
          </a:p>
          <a:p>
            <a:r>
              <a:rPr lang="es-ES" sz="2000" dirty="0" smtClean="0"/>
              <a:t> in </a:t>
            </a:r>
            <a:r>
              <a:rPr lang="es-ES" sz="2000" dirty="0"/>
              <a:t>Cultural </a:t>
            </a:r>
            <a:r>
              <a:rPr lang="es-ES" sz="2000" dirty="0" err="1"/>
              <a:t>Heritage</a:t>
            </a:r>
            <a:r>
              <a:rPr lang="es-ES" sz="2000" dirty="0"/>
              <a:t>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b="1" dirty="0" err="1" smtClean="0"/>
              <a:t>Tool</a:t>
            </a:r>
            <a:r>
              <a:rPr lang="es-ES" sz="2000" dirty="0" smtClean="0"/>
              <a:t>: </a:t>
            </a:r>
            <a:r>
              <a:rPr lang="es-ES" sz="2000" dirty="0" smtClean="0">
                <a:hlinkClick r:id="rId3"/>
              </a:rPr>
              <a:t>ClioPatria</a:t>
            </a:r>
            <a:endParaRPr lang="es-ES" sz="2000" dirty="0" smtClean="0"/>
          </a:p>
          <a:p>
            <a:endParaRPr lang="es-ES" sz="2000" dirty="0" smtClean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5805264"/>
            <a:ext cx="7127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[1] </a:t>
            </a:r>
            <a:r>
              <a:rPr lang="es-ES" sz="1100" dirty="0" err="1" smtClean="0"/>
              <a:t>Hildebrand</a:t>
            </a:r>
            <a:r>
              <a:rPr lang="es-ES" sz="1100" dirty="0"/>
              <a:t>, </a:t>
            </a:r>
            <a:r>
              <a:rPr lang="es-ES" sz="1100" dirty="0" err="1"/>
              <a:t>Michiel</a:t>
            </a:r>
            <a:r>
              <a:rPr lang="es-ES" sz="1100" dirty="0"/>
              <a:t>, and </a:t>
            </a:r>
            <a:r>
              <a:rPr lang="es-ES" sz="1100" dirty="0" err="1"/>
              <a:t>Jacco</a:t>
            </a:r>
            <a:r>
              <a:rPr lang="es-ES" sz="1100" dirty="0"/>
              <a:t> Van </a:t>
            </a:r>
            <a:r>
              <a:rPr lang="es-ES" sz="1100" dirty="0" err="1"/>
              <a:t>Ossenbruggen</a:t>
            </a:r>
            <a:r>
              <a:rPr lang="es-ES" sz="1100" dirty="0"/>
              <a:t>. "</a:t>
            </a:r>
            <a:r>
              <a:rPr lang="es-ES" sz="1100" dirty="0" err="1"/>
              <a:t>Configuring</a:t>
            </a:r>
            <a:r>
              <a:rPr lang="es-ES" sz="1100" dirty="0"/>
              <a:t> </a:t>
            </a:r>
            <a:r>
              <a:rPr lang="es-ES" sz="1100" dirty="0" err="1"/>
              <a:t>semantic</a:t>
            </a:r>
            <a:r>
              <a:rPr lang="es-ES" sz="1100" dirty="0"/>
              <a:t> web interfaces </a:t>
            </a:r>
            <a:r>
              <a:rPr lang="es-ES" sz="1100" dirty="0" err="1"/>
              <a:t>by</a:t>
            </a:r>
            <a:r>
              <a:rPr lang="es-ES" sz="1100" dirty="0"/>
              <a:t> data </a:t>
            </a:r>
            <a:r>
              <a:rPr lang="es-ES" sz="1100" dirty="0" err="1"/>
              <a:t>mapping</a:t>
            </a:r>
            <a:r>
              <a:rPr lang="es-ES" sz="1100" dirty="0"/>
              <a:t>." </a:t>
            </a:r>
            <a:endParaRPr lang="es-ES" sz="1100" dirty="0" smtClean="0"/>
          </a:p>
          <a:p>
            <a:r>
              <a:rPr lang="es-ES" sz="1100" i="1" dirty="0" smtClean="0"/>
              <a:t>Visual </a:t>
            </a:r>
            <a:r>
              <a:rPr lang="es-ES" sz="1100" i="1" dirty="0"/>
              <a:t>Interfaces </a:t>
            </a:r>
            <a:r>
              <a:rPr lang="es-ES" sz="1100" i="1" dirty="0" err="1"/>
              <a:t>to</a:t>
            </a:r>
            <a:r>
              <a:rPr lang="es-ES" sz="1100" i="1" dirty="0"/>
              <a:t> </a:t>
            </a:r>
            <a:r>
              <a:rPr lang="es-ES" sz="1100" i="1" dirty="0" err="1"/>
              <a:t>the</a:t>
            </a:r>
            <a:r>
              <a:rPr lang="es-ES" sz="1100" i="1" dirty="0"/>
              <a:t> Social and </a:t>
            </a:r>
            <a:r>
              <a:rPr lang="es-ES" sz="1100" i="1" dirty="0" err="1"/>
              <a:t>the</a:t>
            </a:r>
            <a:r>
              <a:rPr lang="es-ES" sz="1100" i="1" dirty="0"/>
              <a:t> </a:t>
            </a:r>
            <a:r>
              <a:rPr lang="es-ES" sz="1100" i="1" dirty="0" err="1"/>
              <a:t>Semantic</a:t>
            </a:r>
            <a:r>
              <a:rPr lang="es-ES" sz="1100" i="1" dirty="0"/>
              <a:t> Web (VISSW 2009)</a:t>
            </a:r>
            <a:r>
              <a:rPr lang="es-ES" sz="1100" dirty="0"/>
              <a:t> 443 (2009): 96.</a:t>
            </a:r>
          </a:p>
          <a:p>
            <a:endParaRPr lang="es-ES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9" y="4509120"/>
            <a:ext cx="1131647" cy="13670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076056" y="4653136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…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smtClean="0">
                <a:solidFill>
                  <a:srgbClr val="FF0000"/>
                </a:solidFill>
              </a:rPr>
              <a:t>“</a:t>
            </a:r>
            <a:r>
              <a:rPr lang="es-ES" dirty="0" err="1" smtClean="0">
                <a:solidFill>
                  <a:srgbClr val="FF0000"/>
                </a:solidFill>
              </a:rPr>
              <a:t>method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not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apply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create</a:t>
            </a:r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>
                <a:solidFill>
                  <a:srgbClr val="FF0000"/>
                </a:solidFill>
              </a:rPr>
              <a:t>interfaces </a:t>
            </a:r>
            <a:r>
              <a:rPr lang="es-ES" dirty="0" err="1">
                <a:solidFill>
                  <a:srgbClr val="FF0000"/>
                </a:solidFill>
              </a:rPr>
              <a:t>on</a:t>
            </a:r>
            <a:r>
              <a:rPr lang="es-ES" dirty="0">
                <a:solidFill>
                  <a:srgbClr val="FF0000"/>
                </a:solidFill>
              </a:rPr>
              <a:t> top of </a:t>
            </a:r>
            <a:r>
              <a:rPr lang="es-ES" dirty="0" err="1">
                <a:solidFill>
                  <a:srgbClr val="FF0000"/>
                </a:solidFill>
              </a:rPr>
              <a:t>arbitrary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  <a:p>
            <a:r>
              <a:rPr lang="es-ES" dirty="0">
                <a:solidFill>
                  <a:srgbClr val="FF0000"/>
                </a:solidFill>
              </a:rPr>
              <a:t>SPARLQ </a:t>
            </a:r>
            <a:r>
              <a:rPr lang="es-ES" dirty="0" err="1">
                <a:solidFill>
                  <a:srgbClr val="FF0000"/>
                </a:solidFill>
              </a:rPr>
              <a:t>endpoints</a:t>
            </a:r>
            <a:r>
              <a:rPr lang="es-ES" dirty="0">
                <a:solidFill>
                  <a:srgbClr val="FF0000"/>
                </a:solidFill>
              </a:rPr>
              <a:t>”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20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Our Proposal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39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520" y="2204864"/>
            <a:ext cx="8792763" cy="2862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Linked</a:t>
            </a:r>
            <a:r>
              <a:rPr lang="es-ES" sz="6000" dirty="0" smtClean="0">
                <a:solidFill>
                  <a:srgbClr val="FF0000"/>
                </a:solidFill>
              </a:rPr>
              <a:t> Data </a:t>
            </a: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Vizualization</a:t>
            </a:r>
            <a:endParaRPr lang="es-ES" sz="6000" dirty="0" smtClean="0">
              <a:solidFill>
                <a:srgbClr val="FF0000"/>
              </a:solidFill>
            </a:endParaRPr>
          </a:p>
          <a:p>
            <a:pPr algn="ctr"/>
            <a:r>
              <a:rPr lang="es-ES" sz="6000" dirty="0" err="1" smtClean="0">
                <a:solidFill>
                  <a:srgbClr val="FF0000"/>
                </a:solidFill>
              </a:rPr>
              <a:t>Wizard</a:t>
            </a:r>
            <a:r>
              <a:rPr lang="es-ES" sz="6000" dirty="0" smtClean="0">
                <a:solidFill>
                  <a:srgbClr val="FF0000"/>
                </a:solidFill>
              </a:rPr>
              <a:t> (</a:t>
            </a:r>
            <a:r>
              <a:rPr lang="es-ES" sz="6000" dirty="0" err="1" smtClean="0">
                <a:solidFill>
                  <a:srgbClr val="FF0000"/>
                </a:solidFill>
              </a:rPr>
              <a:t>LDVizWiz</a:t>
            </a:r>
            <a:r>
              <a:rPr lang="es-ES" sz="6000" dirty="0" smtClean="0">
                <a:solidFill>
                  <a:srgbClr val="FF0000"/>
                </a:solidFill>
              </a:rPr>
              <a:t>)</a:t>
            </a:r>
            <a:endParaRPr lang="es-E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4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 on the LOD Cloud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A2E33C33-043A-BC41-84DE-F1FA101EB432}" type="slidenum">
              <a:rPr lang="en-US">
                <a:solidFill>
                  <a:schemeClr val="bg2"/>
                </a:solidFill>
              </a:rPr>
              <a:pPr eaLnBrk="1" hangingPunct="1"/>
              <a:t>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6928" y="4977026"/>
            <a:ext cx="57119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100" b="1" dirty="0" smtClean="0"/>
              <a:t> </a:t>
            </a:r>
            <a:r>
              <a:rPr lang="es-ES" sz="1100" b="1" i="1" dirty="0" err="1" smtClean="0"/>
              <a:t>Linking</a:t>
            </a:r>
            <a:r>
              <a:rPr lang="es-ES" sz="1100" b="1" i="1" dirty="0" smtClean="0"/>
              <a:t> </a:t>
            </a:r>
            <a:r>
              <a:rPr lang="es-ES" sz="1100" b="1" i="1" dirty="0"/>
              <a:t>Open Data </a:t>
            </a:r>
            <a:r>
              <a:rPr lang="es-ES" sz="1100" b="1" i="1" dirty="0" err="1"/>
              <a:t>cloud</a:t>
            </a:r>
            <a:r>
              <a:rPr lang="es-ES" sz="1100" b="1" i="1" dirty="0"/>
              <a:t> </a:t>
            </a:r>
            <a:r>
              <a:rPr lang="es-ES" sz="1100" b="1" i="1" dirty="0" err="1"/>
              <a:t>diagram</a:t>
            </a:r>
            <a:r>
              <a:rPr lang="es-ES" sz="1100" b="1" i="1" dirty="0"/>
              <a:t> 2014, </a:t>
            </a:r>
            <a:r>
              <a:rPr lang="es-ES" sz="1100" b="1" i="1" dirty="0" err="1"/>
              <a:t>by</a:t>
            </a:r>
            <a:r>
              <a:rPr lang="es-ES" sz="1100" b="1" i="1" dirty="0"/>
              <a:t> Max </a:t>
            </a:r>
            <a:r>
              <a:rPr lang="es-ES" sz="1100" b="1" i="1" dirty="0" err="1"/>
              <a:t>Schmachtenberg</a:t>
            </a:r>
            <a:r>
              <a:rPr lang="es-ES" sz="1100" b="1" i="1" dirty="0"/>
              <a:t>, Christian </a:t>
            </a:r>
            <a:r>
              <a:rPr lang="es-ES" sz="1100" b="1" i="1" dirty="0" err="1"/>
              <a:t>Bizer</a:t>
            </a:r>
            <a:r>
              <a:rPr lang="es-ES" sz="1100" b="1" i="1" dirty="0"/>
              <a:t>, </a:t>
            </a:r>
            <a:endParaRPr lang="es-ES" sz="1100" b="1" i="1" dirty="0" smtClean="0"/>
          </a:p>
          <a:p>
            <a:pPr eaLnBrk="1" hangingPunct="1"/>
            <a:r>
              <a:rPr lang="es-ES" sz="1100" b="1" i="1" dirty="0" err="1" smtClean="0"/>
              <a:t>Anja</a:t>
            </a:r>
            <a:r>
              <a:rPr lang="es-ES" sz="1100" b="1" i="1" dirty="0" smtClean="0"/>
              <a:t> </a:t>
            </a:r>
            <a:r>
              <a:rPr lang="es-ES" sz="1100" b="1" i="1" dirty="0" err="1"/>
              <a:t>Jentzsch</a:t>
            </a:r>
            <a:r>
              <a:rPr lang="es-ES" sz="1100" b="1" i="1" dirty="0"/>
              <a:t> and Richard </a:t>
            </a:r>
            <a:r>
              <a:rPr lang="es-ES" sz="1100" b="1" i="1" dirty="0" err="1"/>
              <a:t>Cyganiak</a:t>
            </a:r>
            <a:r>
              <a:rPr lang="es-ES" sz="1100" b="1" dirty="0" smtClean="0"/>
              <a:t>.</a:t>
            </a:r>
          </a:p>
          <a:p>
            <a:pPr eaLnBrk="1" hangingPunct="1"/>
            <a:r>
              <a:rPr lang="es-ES" sz="1100" b="1" dirty="0" smtClean="0"/>
              <a:t> </a:t>
            </a:r>
            <a:r>
              <a:rPr lang="es-ES" sz="1100" b="1" dirty="0">
                <a:hlinkClick r:id="rId2"/>
              </a:rPr>
              <a:t>http://lod-cloud.net/</a:t>
            </a:r>
            <a:r>
              <a:rPr lang="es-ES" sz="1100" b="1" dirty="0"/>
              <a:t> </a:t>
            </a:r>
          </a:p>
        </p:txBody>
      </p:sp>
      <p:sp>
        <p:nvSpPr>
          <p:cNvPr id="14344" name="TextBox 6"/>
          <p:cNvSpPr txBox="1">
            <a:spLocks noChangeArrowheads="1"/>
          </p:cNvSpPr>
          <p:nvPr/>
        </p:nvSpPr>
        <p:spPr bwMode="auto">
          <a:xfrm>
            <a:off x="163664" y="4631916"/>
            <a:ext cx="312627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200" b="1" dirty="0">
                <a:hlinkClick r:id="rId3"/>
              </a:rPr>
              <a:t>http://lod-cloud.net/versions/2014-08-30</a:t>
            </a:r>
            <a:r>
              <a:rPr lang="fr-FR" sz="1200" b="1" dirty="0" smtClean="0">
                <a:hlinkClick r:id="rId3"/>
              </a:rPr>
              <a:t>/</a:t>
            </a:r>
            <a:r>
              <a:rPr lang="fr-FR" sz="1200" b="1" dirty="0" smtClean="0"/>
              <a:t> </a:t>
            </a:r>
            <a:endParaRPr lang="en-US" sz="1200" b="1" dirty="0"/>
          </a:p>
        </p:txBody>
      </p:sp>
      <p:pic>
        <p:nvPicPr>
          <p:cNvPr id="5" name="Imagen 4" descr="lod-cloud2014_colo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3"/>
            <a:ext cx="5169635" cy="3384376"/>
          </a:xfrm>
          <a:prstGeom prst="rect">
            <a:avLst/>
          </a:prstGeom>
        </p:spPr>
      </p:pic>
      <p:pic>
        <p:nvPicPr>
          <p:cNvPr id="6" name="Imagen 5" descr="Capture d'écran 2015-03-20 15.0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6" y="836712"/>
            <a:ext cx="3035988" cy="3145284"/>
          </a:xfrm>
          <a:prstGeom prst="rect">
            <a:avLst/>
          </a:prstGeom>
        </p:spPr>
      </p:pic>
      <p:pic>
        <p:nvPicPr>
          <p:cNvPr id="3" name="Imagen 2" descr="lod-diagram-20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69" y="3872408"/>
            <a:ext cx="3309635" cy="243691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159838" y="6022909"/>
            <a:ext cx="1912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hlinkClick r:id="rId7"/>
              </a:rPr>
              <a:t>http://lod-cloud.net/state</a:t>
            </a:r>
            <a:r>
              <a:rPr lang="es-ES" sz="1200" dirty="0" smtClean="0">
                <a:hlinkClick r:id="rId7"/>
              </a:rPr>
              <a:t>/</a:t>
            </a:r>
            <a:r>
              <a:rPr lang="es-ES" sz="1200" dirty="0" smtClean="0"/>
              <a:t> 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2555776" y="5737307"/>
            <a:ext cx="3551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In 2011 </a:t>
            </a:r>
            <a:r>
              <a:rPr lang="es-ES" sz="1400" dirty="0" smtClean="0">
                <a:solidFill>
                  <a:srgbClr val="77933C"/>
                </a:solidFill>
              </a:rPr>
              <a:t>19,43% </a:t>
            </a:r>
            <a:r>
              <a:rPr lang="es-ES" sz="1400" dirty="0" smtClean="0">
                <a:sym typeface="Wingdings"/>
              </a:rPr>
              <a:t></a:t>
            </a:r>
            <a:r>
              <a:rPr lang="es-ES" sz="1400" dirty="0" smtClean="0"/>
              <a:t>31 geo-</a:t>
            </a:r>
            <a:r>
              <a:rPr lang="es-ES" sz="1400" dirty="0" err="1" smtClean="0"/>
              <a:t>datasets</a:t>
            </a:r>
            <a:r>
              <a:rPr lang="es-ES" sz="1400" dirty="0" smtClean="0"/>
              <a:t> in LOD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522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Requirements of </a:t>
            </a: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dirty="0" err="1" smtClean="0">
                <a:ea typeface="ＭＳ Ｐゴシック" pitchFamily="34" charset="-128"/>
              </a:rPr>
              <a:t>LDViz</a:t>
            </a:r>
            <a:r>
              <a:rPr lang="en-US" dirty="0" smtClean="0">
                <a:ea typeface="ＭＳ Ｐゴシック" pitchFamily="34" charset="-128"/>
              </a:rPr>
              <a:t>-”Wise”)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Predefined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categories </a:t>
            </a:r>
            <a:r>
              <a:rPr lang="en-US" sz="2600" dirty="0"/>
              <a:t>associated to visual </a:t>
            </a:r>
            <a:r>
              <a:rPr lang="en-US" sz="2600" dirty="0" smtClean="0"/>
              <a:t>elements</a:t>
            </a:r>
          </a:p>
          <a:p>
            <a:r>
              <a:rPr lang="en-US" sz="2600" dirty="0" smtClean="0"/>
              <a:t>Build on top of RDF standards </a:t>
            </a:r>
            <a:endParaRPr lang="en-US" sz="2600" dirty="0"/>
          </a:p>
          <a:p>
            <a:pPr lvl="1"/>
            <a:r>
              <a:rPr lang="en-US" dirty="0" smtClean="0"/>
              <a:t>e.g., SPARQL queries ; Semantic Web technologies</a:t>
            </a:r>
            <a:endParaRPr lang="en-US" dirty="0"/>
          </a:p>
          <a:p>
            <a:r>
              <a:rPr lang="en-US" sz="2600" dirty="0" smtClean="0"/>
              <a:t>Reuse existing Visualization libraries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Google Maps, Google Charts, D3.js, etc.</a:t>
            </a:r>
          </a:p>
          <a:p>
            <a:r>
              <a:rPr lang="en-US" sz="2600" dirty="0" smtClean="0"/>
              <a:t>Input: Datasets published as LOD</a:t>
            </a:r>
          </a:p>
          <a:p>
            <a:r>
              <a:rPr lang="en-US" sz="2600" dirty="0" smtClean="0"/>
              <a:t>Reuse On-line Library of Information Visualization (</a:t>
            </a:r>
            <a:r>
              <a:rPr lang="en-US" sz="2600" dirty="0" smtClean="0">
                <a:hlinkClick r:id="rId3"/>
              </a:rPr>
              <a:t>OLIVE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Target to non “RDF/</a:t>
            </a:r>
            <a:r>
              <a:rPr lang="en-US" sz="2600" dirty="0"/>
              <a:t>SPARQL speakers” </a:t>
            </a:r>
            <a:endParaRPr lang="en-US" sz="260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Mapping Categories and vocabularies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5183782"/>
          </a:xfrm>
        </p:spPr>
        <p:txBody>
          <a:bodyPr numCol="2"/>
          <a:lstStyle/>
          <a:p>
            <a:r>
              <a:rPr lang="en-US" dirty="0" smtClean="0"/>
              <a:t>Geographic information</a:t>
            </a:r>
          </a:p>
          <a:p>
            <a:pPr lvl="1"/>
            <a:r>
              <a:rPr lang="en-US" dirty="0" smtClean="0"/>
              <a:t>geo: vocab, </a:t>
            </a:r>
            <a:r>
              <a:rPr lang="en-US" dirty="0" err="1" smtClean="0"/>
              <a:t>schema:Place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Temporal information</a:t>
            </a:r>
          </a:p>
          <a:p>
            <a:pPr lvl="1"/>
            <a:r>
              <a:rPr lang="en-US" dirty="0" smtClean="0"/>
              <a:t>Time, interval ontologies</a:t>
            </a:r>
          </a:p>
          <a:p>
            <a:r>
              <a:rPr lang="en-US" dirty="0" smtClean="0"/>
              <a:t>Event information</a:t>
            </a:r>
          </a:p>
          <a:p>
            <a:pPr lvl="1"/>
            <a:r>
              <a:rPr lang="en-US" dirty="0" smtClean="0"/>
              <a:t>lode, event, sport, etc..</a:t>
            </a:r>
          </a:p>
          <a:p>
            <a:r>
              <a:rPr lang="en-US" dirty="0" smtClean="0"/>
              <a:t>Agent/Person </a:t>
            </a:r>
            <a:endParaRPr lang="en-US" dirty="0"/>
          </a:p>
          <a:p>
            <a:pPr lvl="1"/>
            <a:r>
              <a:rPr lang="en-US" dirty="0" err="1" smtClean="0"/>
              <a:t>foaf:Person</a:t>
            </a:r>
            <a:r>
              <a:rPr lang="en-US" dirty="0" smtClean="0"/>
              <a:t>/</a:t>
            </a:r>
            <a:r>
              <a:rPr lang="en-US" dirty="0" err="1" smtClean="0"/>
              <a:t>foaf:Agent</a:t>
            </a:r>
            <a:endParaRPr lang="en-US" dirty="0" smtClean="0"/>
          </a:p>
          <a:p>
            <a:r>
              <a:rPr lang="en-US" dirty="0" smtClean="0"/>
              <a:t>Organization information </a:t>
            </a:r>
          </a:p>
          <a:p>
            <a:pPr lvl="1"/>
            <a:r>
              <a:rPr lang="en-US" dirty="0" smtClean="0"/>
              <a:t>ORG vocabulary, </a:t>
            </a:r>
            <a:r>
              <a:rPr lang="en-US" dirty="0" err="1" smtClean="0"/>
              <a:t>foaf:Organization</a:t>
            </a:r>
            <a:endParaRPr lang="en-US" dirty="0" smtClean="0"/>
          </a:p>
          <a:p>
            <a:r>
              <a:rPr lang="en-US" dirty="0" smtClean="0"/>
              <a:t>Statistics information</a:t>
            </a:r>
          </a:p>
          <a:p>
            <a:pPr lvl="1"/>
            <a:r>
              <a:rPr lang="en-US" dirty="0" smtClean="0"/>
              <a:t>Data cube, SDMX model</a:t>
            </a:r>
          </a:p>
          <a:p>
            <a:r>
              <a:rPr lang="en-US" dirty="0" smtClean="0"/>
              <a:t>Knowledge information</a:t>
            </a:r>
          </a:p>
          <a:p>
            <a:pPr lvl="1"/>
            <a:r>
              <a:rPr lang="en-US" dirty="0" smtClean="0"/>
              <a:t>Schemas, classifications using SKOS vocabulary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8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LDVizWiz</a:t>
            </a:r>
            <a:r>
              <a:rPr lang="en-US" dirty="0" smtClean="0">
                <a:ea typeface="ＭＳ Ｐゴシック" pitchFamily="34" charset="-128"/>
              </a:rPr>
              <a:t> Workflow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42</a:t>
            </a:fld>
            <a:endParaRPr lang="en-US" dirty="0"/>
          </a:p>
        </p:txBody>
      </p:sp>
      <p:pic>
        <p:nvPicPr>
          <p:cNvPr id="10" name="Imagen 9" descr="workflow-vis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" y="1136109"/>
            <a:ext cx="8392740" cy="51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 1: Categories detection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r>
              <a:rPr lang="en-US" dirty="0" smtClean="0"/>
              <a:t>Detection of main categories in datasets</a:t>
            </a:r>
          </a:p>
          <a:p>
            <a:pPr lvl="1"/>
            <a:r>
              <a:rPr lang="en-US" sz="2600" dirty="0" smtClean="0"/>
              <a:t>ASK SPARQL queries on predefined categories</a:t>
            </a:r>
          </a:p>
          <a:p>
            <a:pPr lvl="1"/>
            <a:r>
              <a:rPr lang="en-US" sz="2600" dirty="0" smtClean="0"/>
              <a:t>Uses well-known vocabularies in LOV</a:t>
            </a:r>
          </a:p>
          <a:p>
            <a:pPr lvl="1"/>
            <a:r>
              <a:rPr lang="en-US" sz="2600" dirty="0" smtClean="0"/>
              <a:t> Condition the type of visual elements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43</a:t>
            </a:fld>
            <a:endParaRPr lang="en-US" dirty="0"/>
          </a:p>
        </p:txBody>
      </p:sp>
      <p:pic>
        <p:nvPicPr>
          <p:cNvPr id="3" name="Imagen 2" descr="table1-ldvizw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573016"/>
            <a:ext cx="6076261" cy="246896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 rot="16200000">
            <a:off x="7689004" y="4920508"/>
            <a:ext cx="1611319" cy="644527"/>
            <a:chOff x="3156" y="981768"/>
            <a:chExt cx="1611319" cy="644527"/>
          </a:xfrm>
        </p:grpSpPr>
        <p:sp>
          <p:nvSpPr>
            <p:cNvPr id="15" name="Pentágono 14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pic>
        <p:nvPicPr>
          <p:cNvPr id="4" name="Imagen 3" descr="ol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5883" y="4373765"/>
            <a:ext cx="2691440" cy="7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Categories Detection</a:t>
            </a:r>
            <a:endParaRPr lang="en-U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2366027"/>
              </p:ext>
            </p:extLst>
          </p:nvPr>
        </p:nvGraphicFramePr>
        <p:xfrm>
          <a:off x="250825" y="1125538"/>
          <a:ext cx="4244976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2903"/>
                <a:gridCol w="1080120"/>
                <a:gridCol w="129195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Category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Number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% 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GEO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21.84%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EVENT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3.60%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TIME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6.08%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SKOS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0.45%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ORG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10.81%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PERSON</a:t>
                      </a:r>
                      <a:r>
                        <a:rPr lang="es-ES" baseline="0" dirty="0" smtClean="0"/>
                        <a:t>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13.28%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STAT DATA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6.6%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Marcador de contenido 24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4535710"/>
          </a:xfrm>
        </p:spPr>
        <p:txBody>
          <a:bodyPr/>
          <a:lstStyle/>
          <a:p>
            <a:r>
              <a:rPr lang="es-ES" dirty="0" err="1" smtClean="0"/>
              <a:t>Applications</a:t>
            </a:r>
            <a:endParaRPr lang="es-ES" dirty="0" smtClean="0"/>
          </a:p>
          <a:p>
            <a:pPr lvl="1"/>
            <a:r>
              <a:rPr lang="es-ES" dirty="0" err="1"/>
              <a:t>A</a:t>
            </a:r>
            <a:r>
              <a:rPr lang="es-ES" dirty="0" err="1" smtClean="0"/>
              <a:t>utomatic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of </a:t>
            </a:r>
            <a:r>
              <a:rPr lang="es-ES" dirty="0" err="1" smtClean="0"/>
              <a:t>endpoints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endParaRPr lang="es-ES" dirty="0" smtClean="0"/>
          </a:p>
          <a:p>
            <a:pPr lvl="1"/>
            <a:r>
              <a:rPr lang="es-ES" dirty="0" smtClean="0"/>
              <a:t>More “</a:t>
            </a:r>
            <a:r>
              <a:rPr lang="es-ES" i="1" dirty="0" err="1" smtClean="0"/>
              <a:t>trustable</a:t>
            </a:r>
            <a:r>
              <a:rPr lang="es-ES" dirty="0" smtClean="0"/>
              <a:t>” </a:t>
            </a:r>
            <a:r>
              <a:rPr lang="es-ES" dirty="0" err="1" smtClean="0"/>
              <a:t>than</a:t>
            </a:r>
            <a:r>
              <a:rPr lang="es-ES" dirty="0" smtClean="0"/>
              <a:t> human </a:t>
            </a:r>
            <a:r>
              <a:rPr lang="es-ES" dirty="0" err="1" smtClean="0"/>
              <a:t>tagging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categories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</a:t>
            </a:r>
            <a:r>
              <a:rPr lang="es-ES" dirty="0" err="1" smtClean="0"/>
              <a:t>suitable</a:t>
            </a:r>
            <a:r>
              <a:rPr lang="es-ES" dirty="0" smtClean="0"/>
              <a:t>” visual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visualizations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TimeLine</a:t>
            </a:r>
            <a:r>
              <a:rPr lang="es-ES" dirty="0" smtClean="0"/>
              <a:t> +</a:t>
            </a:r>
            <a:r>
              <a:rPr lang="es-ES" dirty="0" err="1" smtClean="0"/>
              <a:t>maps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data)</a:t>
            </a:r>
          </a:p>
          <a:p>
            <a:pPr marL="457200" lvl="1" indent="0">
              <a:buNone/>
            </a:pPr>
            <a:endParaRPr lang="es-ES" dirty="0" smtClean="0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7504" y="4365104"/>
            <a:ext cx="4392488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s-ES" sz="2000" dirty="0" smtClean="0"/>
              <a:t>444 </a:t>
            </a:r>
            <a:r>
              <a:rPr lang="es-ES" sz="2000" dirty="0" err="1" smtClean="0"/>
              <a:t>endpoints</a:t>
            </a:r>
            <a:r>
              <a:rPr lang="es-ES" sz="2000" dirty="0" smtClean="0"/>
              <a:t> (*) </a:t>
            </a:r>
            <a:r>
              <a:rPr lang="es-ES" sz="2000" dirty="0" err="1" smtClean="0"/>
              <a:t>analyzed</a:t>
            </a:r>
            <a:r>
              <a:rPr lang="es-ES" sz="2000" dirty="0" smtClean="0"/>
              <a:t>, 278 </a:t>
            </a:r>
            <a:r>
              <a:rPr lang="es-ES" sz="2000" dirty="0" err="1" smtClean="0"/>
              <a:t>good</a:t>
            </a:r>
            <a:r>
              <a:rPr lang="es-ES" sz="2000" dirty="0" smtClean="0"/>
              <a:t> </a:t>
            </a:r>
            <a:r>
              <a:rPr lang="es-ES" sz="2000" dirty="0" err="1" smtClean="0"/>
              <a:t>answers</a:t>
            </a:r>
            <a:r>
              <a:rPr lang="es-ES" sz="2000" dirty="0" smtClean="0"/>
              <a:t> </a:t>
            </a:r>
            <a:r>
              <a:rPr lang="es-ES" sz="2000" b="1" dirty="0" smtClean="0"/>
              <a:t>(62.61%</a:t>
            </a:r>
            <a:r>
              <a:rPr lang="es-ES" sz="2000" dirty="0" smtClean="0"/>
              <a:t>) </a:t>
            </a:r>
            <a:r>
              <a:rPr lang="es-ES" sz="2000" dirty="0" err="1" smtClean="0"/>
              <a:t>using</a:t>
            </a:r>
            <a:r>
              <a:rPr lang="es-ES" sz="2000" dirty="0" smtClean="0"/>
              <a:t> </a:t>
            </a:r>
            <a:r>
              <a:rPr lang="es-ES" sz="2000" dirty="0"/>
              <a:t>ASK </a:t>
            </a:r>
            <a:r>
              <a:rPr lang="es-ES" sz="2000" dirty="0" err="1"/>
              <a:t>queries</a:t>
            </a:r>
            <a:r>
              <a:rPr lang="es-ES" sz="2000" dirty="0"/>
              <a:t>.</a:t>
            </a:r>
          </a:p>
          <a:p>
            <a:endParaRPr lang="es-ES" sz="2000" dirty="0" smtClean="0"/>
          </a:p>
          <a:p>
            <a:pPr marL="342900" indent="-342900">
              <a:buFont typeface="Wingdings" charset="2"/>
              <a:buChar char="Ø"/>
            </a:pPr>
            <a:r>
              <a:rPr lang="es-ES" sz="2000" dirty="0" err="1" smtClean="0">
                <a:solidFill>
                  <a:srgbClr val="FF0000"/>
                </a:solidFill>
              </a:rPr>
              <a:t>Few</a:t>
            </a:r>
            <a:r>
              <a:rPr lang="es-ES" sz="2000" dirty="0" smtClean="0">
                <a:solidFill>
                  <a:srgbClr val="FF0000"/>
                </a:solidFill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</a:rPr>
              <a:t>taxonomies</a:t>
            </a:r>
            <a:r>
              <a:rPr lang="es-ES" sz="2000" dirty="0" smtClean="0">
                <a:solidFill>
                  <a:srgbClr val="FF0000"/>
                </a:solidFill>
              </a:rPr>
              <a:t> in SKOS</a:t>
            </a:r>
            <a:r>
              <a:rPr lang="es-ES" sz="2000" dirty="0" smtClean="0">
                <a:solidFill>
                  <a:schemeClr val="bg1"/>
                </a:solidFill>
              </a:rPr>
              <a:t>, </a:t>
            </a:r>
            <a:r>
              <a:rPr lang="es-ES" sz="2000" b="1" dirty="0" err="1" smtClean="0">
                <a:solidFill>
                  <a:schemeClr val="bg1"/>
                </a:solidFill>
              </a:rPr>
              <a:t>many</a:t>
            </a:r>
            <a:r>
              <a:rPr lang="es-ES" sz="2000" b="1" dirty="0" smtClean="0">
                <a:solidFill>
                  <a:schemeClr val="bg1"/>
                </a:solidFill>
              </a:rPr>
              <a:t> GEO DATA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16016" y="5949280"/>
            <a:ext cx="45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(*)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endpoints</a:t>
            </a:r>
            <a:r>
              <a:rPr lang="es-ES" sz="1600" dirty="0" smtClean="0"/>
              <a:t> </a:t>
            </a:r>
            <a:r>
              <a:rPr lang="es-ES" sz="1600" dirty="0" err="1" smtClean="0"/>
              <a:t>retrieved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/>
              <a:t> </a:t>
            </a:r>
            <a:r>
              <a:rPr lang="es-ES" sz="1600" dirty="0" err="1" smtClean="0">
                <a:hlinkClick r:id="rId2"/>
              </a:rPr>
              <a:t>sparqles.org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9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Step2: Properties Aggregation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8893175" cy="5111750"/>
          </a:xfrm>
        </p:spPr>
        <p:txBody>
          <a:bodyPr/>
          <a:lstStyle/>
          <a:p>
            <a:r>
              <a:rPr lang="en-US" dirty="0" smtClean="0"/>
              <a:t>Goal: Exploit the “connectors” between graphs</a:t>
            </a:r>
          </a:p>
          <a:p>
            <a:r>
              <a:rPr lang="en-US" dirty="0" smtClean="0"/>
              <a:t>“connectors” are used to enrich a given graph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>
                <a:latin typeface="Andale Mono"/>
                <a:cs typeface="Andale Mono"/>
              </a:rPr>
              <a:t>owl:sameAs</a:t>
            </a:r>
            <a:r>
              <a:rPr lang="en-US" dirty="0" smtClean="0">
                <a:latin typeface="Andale Mono"/>
                <a:cs typeface="Andale Mono"/>
              </a:rPr>
              <a:t> ; </a:t>
            </a:r>
            <a:r>
              <a:rPr lang="en-US" dirty="0" err="1" smtClean="0">
                <a:latin typeface="Andale Mono"/>
                <a:cs typeface="Andale Mono"/>
              </a:rPr>
              <a:t>rdfs:seeAlso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skos:exactMatch</a:t>
            </a:r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/>
              <a:t>Retrieve properties from external datasets</a:t>
            </a:r>
          </a:p>
          <a:p>
            <a:pPr lvl="1"/>
            <a:r>
              <a:rPr lang="en-US" dirty="0" smtClean="0"/>
              <a:t>So called “enriched properties”</a:t>
            </a:r>
          </a:p>
          <a:p>
            <a:r>
              <a:rPr lang="en-US" dirty="0" smtClean="0"/>
              <a:t>Build candidate properties for visualization</a:t>
            </a:r>
          </a:p>
          <a:p>
            <a:pPr lvl="1"/>
            <a:r>
              <a:rPr lang="en-US" dirty="0" smtClean="0"/>
              <a:t>For pop-up menus</a:t>
            </a:r>
          </a:p>
          <a:p>
            <a:pPr lvl="1"/>
            <a:r>
              <a:rPr lang="en-US" dirty="0" smtClean="0"/>
              <a:t>For facet browsing </a:t>
            </a:r>
            <a:endParaRPr lang="en-US" dirty="0"/>
          </a:p>
          <a:p>
            <a:pPr lvl="1"/>
            <a:r>
              <a:rPr lang="en-US" dirty="0" smtClean="0"/>
              <a:t>For charts display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45</a:t>
            </a:fld>
            <a:endParaRPr lang="en-US" dirty="0"/>
          </a:p>
        </p:txBody>
      </p:sp>
      <p:grpSp>
        <p:nvGrpSpPr>
          <p:cNvPr id="13" name="Agrupar 12"/>
          <p:cNvGrpSpPr/>
          <p:nvPr/>
        </p:nvGrpSpPr>
        <p:grpSpPr>
          <a:xfrm rot="16200000">
            <a:off x="7833019" y="5064525"/>
            <a:ext cx="1611319" cy="644527"/>
            <a:chOff x="3156" y="981768"/>
            <a:chExt cx="1611319" cy="644527"/>
          </a:xfrm>
        </p:grpSpPr>
        <p:sp>
          <p:nvSpPr>
            <p:cNvPr id="22" name="Pentágono 21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Detection</a:t>
              </a:r>
              <a:endParaRPr lang="es-ES" sz="2400" kern="1200" dirty="0"/>
            </a:p>
          </p:txBody>
        </p:sp>
      </p:grpSp>
      <p:grpSp>
        <p:nvGrpSpPr>
          <p:cNvPr id="14" name="Agrupar 13"/>
          <p:cNvGrpSpPr/>
          <p:nvPr/>
        </p:nvGrpSpPr>
        <p:grpSpPr>
          <a:xfrm rot="16200000">
            <a:off x="7285937" y="3307352"/>
            <a:ext cx="2705486" cy="644527"/>
            <a:chOff x="1292211" y="981768"/>
            <a:chExt cx="2705486" cy="644527"/>
          </a:xfrm>
        </p:grpSpPr>
        <p:sp>
          <p:nvSpPr>
            <p:cNvPr id="20" name="Cheurón 19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Aggregation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32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Step3: Publication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79512" y="980728"/>
            <a:ext cx="8642350" cy="5111750"/>
          </a:xfrm>
        </p:spPr>
        <p:txBody>
          <a:bodyPr/>
          <a:lstStyle/>
          <a:p>
            <a:r>
              <a:rPr lang="en-US" dirty="0" smtClean="0"/>
              <a:t>Visualization Generator</a:t>
            </a:r>
          </a:p>
          <a:p>
            <a:pPr lvl="1"/>
            <a:r>
              <a:rPr lang="en-US" dirty="0" smtClean="0"/>
              <a:t>Recommend the visual elements based on categories</a:t>
            </a:r>
          </a:p>
          <a:p>
            <a:pPr lvl="1"/>
            <a:r>
              <a:rPr lang="en-US" dirty="0" smtClean="0"/>
              <a:t>Transform ASK queries to SELECT or CONSTRUCT queries for input to visual library.</a:t>
            </a:r>
          </a:p>
          <a:p>
            <a:pPr lvl="1"/>
            <a:endParaRPr lang="en-US" dirty="0"/>
          </a:p>
          <a:p>
            <a:r>
              <a:rPr lang="en-US" dirty="0" smtClean="0"/>
              <a:t>Visualization Publisher</a:t>
            </a:r>
          </a:p>
          <a:p>
            <a:pPr lvl="1"/>
            <a:r>
              <a:rPr lang="en-US" dirty="0" smtClean="0"/>
              <a:t>Export the description of visualization in RDF</a:t>
            </a:r>
          </a:p>
          <a:p>
            <a:pPr lvl="1"/>
            <a:r>
              <a:rPr lang="en-US" dirty="0" smtClean="0"/>
              <a:t>Add metadata for the visualization (charts) and steps used to create it.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 err="1" smtClean="0">
                <a:latin typeface="Andale Mono"/>
                <a:cs typeface="Andale Mono"/>
              </a:rPr>
              <a:t>dcat:Dataset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prov:wasDerivedFrom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err="1" smtClean="0">
                <a:latin typeface="Andale Mono"/>
                <a:cs typeface="Andale Mono"/>
              </a:rPr>
              <a:t>void:ExampleResource</a:t>
            </a:r>
            <a:r>
              <a:rPr lang="en-US" dirty="0" smtClean="0">
                <a:latin typeface="Andale Mono"/>
                <a:cs typeface="Andale Mono"/>
              </a:rPr>
              <a:t>, </a:t>
            </a:r>
            <a:r>
              <a:rPr lang="en-US" dirty="0" smtClean="0">
                <a:latin typeface="Andale Mono"/>
                <a:cs typeface="Andale Mono"/>
                <a:hlinkClick r:id="rId3"/>
              </a:rPr>
              <a:t>chart</a:t>
            </a:r>
            <a:r>
              <a:rPr lang="en-US" dirty="0" smtClean="0">
                <a:latin typeface="Andale Mono"/>
                <a:cs typeface="Andale Mono"/>
              </a:rPr>
              <a:t> vocabulary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b="0" dirty="0" smtClean="0"/>
          </a:p>
          <a:p>
            <a:endParaRPr lang="en-US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46</a:t>
            </a:fld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 rot="16200000">
            <a:off x="8034192" y="5199511"/>
            <a:ext cx="1464040" cy="755576"/>
            <a:chOff x="3156" y="981768"/>
            <a:chExt cx="1611319" cy="644527"/>
          </a:xfrm>
        </p:grpSpPr>
        <p:sp>
          <p:nvSpPr>
            <p:cNvPr id="13" name="Pentágono 12"/>
            <p:cNvSpPr/>
            <p:nvPr/>
          </p:nvSpPr>
          <p:spPr>
            <a:xfrm>
              <a:off x="3156" y="981768"/>
              <a:ext cx="1611319" cy="644527"/>
            </a:xfrm>
            <a:prstGeom prst="homePlat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>
              <a:off x="3156" y="981768"/>
              <a:ext cx="1450187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Detection</a:t>
              </a:r>
              <a:endParaRPr lang="es-ES" sz="2000" kern="1200" dirty="0"/>
            </a:p>
          </p:txBody>
        </p:sp>
      </p:grpSp>
      <p:grpSp>
        <p:nvGrpSpPr>
          <p:cNvPr id="15" name="Agrupar 14"/>
          <p:cNvGrpSpPr/>
          <p:nvPr/>
        </p:nvGrpSpPr>
        <p:grpSpPr>
          <a:xfrm rot="16200000">
            <a:off x="7537116" y="3567613"/>
            <a:ext cx="2458198" cy="755578"/>
            <a:chOff x="1292211" y="981768"/>
            <a:chExt cx="2705486" cy="644527"/>
          </a:xfrm>
        </p:grpSpPr>
        <p:sp>
          <p:nvSpPr>
            <p:cNvPr id="16" name="Cheurón 15"/>
            <p:cNvSpPr/>
            <p:nvPr/>
          </p:nvSpPr>
          <p:spPr>
            <a:xfrm>
              <a:off x="1292211" y="981768"/>
              <a:ext cx="2705486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fillRef>
            <a:effectRef idx="1">
              <a:schemeClr val="accent2">
                <a:shade val="50000"/>
                <a:hueOff val="0"/>
                <a:satOff val="-16266"/>
                <a:lumOff val="2638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urón 6"/>
            <p:cNvSpPr/>
            <p:nvPr/>
          </p:nvSpPr>
          <p:spPr>
            <a:xfrm>
              <a:off x="1614475" y="981768"/>
              <a:ext cx="2060959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err="1" smtClean="0"/>
                <a:t>Aggregation</a:t>
              </a:r>
              <a:endParaRPr lang="es-ES" sz="2000" kern="1200" dirty="0"/>
            </a:p>
          </p:txBody>
        </p:sp>
      </p:grpSp>
      <p:grpSp>
        <p:nvGrpSpPr>
          <p:cNvPr id="18" name="Agrupar 17"/>
          <p:cNvGrpSpPr/>
          <p:nvPr/>
        </p:nvGrpSpPr>
        <p:grpSpPr>
          <a:xfrm rot="16200000">
            <a:off x="7554016" y="1527103"/>
            <a:ext cx="2424391" cy="755576"/>
            <a:chOff x="3675434" y="981768"/>
            <a:chExt cx="2363435" cy="644527"/>
          </a:xfrm>
        </p:grpSpPr>
        <p:sp>
          <p:nvSpPr>
            <p:cNvPr id="19" name="Cheurón 18"/>
            <p:cNvSpPr/>
            <p:nvPr/>
          </p:nvSpPr>
          <p:spPr>
            <a:xfrm>
              <a:off x="3675434" y="981768"/>
              <a:ext cx="2363435" cy="644527"/>
            </a:xfrm>
            <a:prstGeom prst="chevron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fillRef>
            <a:effectRef idx="1">
              <a:schemeClr val="accent2">
                <a:shade val="50000"/>
                <a:hueOff val="0"/>
                <a:satOff val="-32532"/>
                <a:lumOff val="527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urón 8"/>
            <p:cNvSpPr/>
            <p:nvPr/>
          </p:nvSpPr>
          <p:spPr>
            <a:xfrm>
              <a:off x="3997698" y="981768"/>
              <a:ext cx="1718908" cy="644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kern="1200" dirty="0" err="1" smtClean="0"/>
                <a:t>Publication</a:t>
              </a:r>
              <a:endParaRPr lang="es-E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67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Current Implementation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3347864" y="980728"/>
            <a:ext cx="5796136" cy="936104"/>
          </a:xfrm>
        </p:spPr>
        <p:txBody>
          <a:bodyPr/>
          <a:lstStyle/>
          <a:p>
            <a:r>
              <a:rPr lang="en-US" sz="1800" b="0" dirty="0" err="1" smtClean="0"/>
              <a:t>Javascript</a:t>
            </a:r>
            <a:r>
              <a:rPr lang="en-US" sz="1800" b="0" dirty="0" smtClean="0"/>
              <a:t> light version as “</a:t>
            </a:r>
            <a:r>
              <a:rPr lang="en-US" sz="1800" b="0" i="1" dirty="0" smtClean="0"/>
              <a:t>proof-of-concept</a:t>
            </a:r>
            <a:r>
              <a:rPr lang="en-US" sz="1800" b="0" dirty="0" smtClean="0"/>
              <a:t>”</a:t>
            </a:r>
          </a:p>
          <a:p>
            <a:r>
              <a:rPr lang="en-US" sz="1800" b="0" dirty="0" err="1" smtClean="0"/>
              <a:t>Url</a:t>
            </a:r>
            <a:r>
              <a:rPr lang="en-US" sz="1800" b="0" dirty="0"/>
              <a:t>: </a:t>
            </a:r>
            <a:r>
              <a:rPr lang="en-US" sz="1800" b="0" dirty="0">
                <a:hlinkClick r:id="rId3"/>
              </a:rPr>
              <a:t>http://semantics.eurecom.fr/datalift/rdfViz/apps</a:t>
            </a:r>
            <a:r>
              <a:rPr lang="en-US" sz="1800" b="0" dirty="0" smtClean="0">
                <a:hlinkClick r:id="rId3"/>
              </a:rPr>
              <a:t>/</a:t>
            </a:r>
            <a:endParaRPr lang="en-US" sz="1800" b="0" dirty="0" smtClean="0"/>
          </a:p>
          <a:p>
            <a:pPr marL="0" indent="0">
              <a:buNone/>
            </a:pPr>
            <a:r>
              <a:rPr lang="en-US" sz="1800" b="0" dirty="0" smtClean="0"/>
              <a:t> 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600" dirty="0"/>
          </a:p>
          <a:p>
            <a:pPr lvl="1"/>
            <a:endParaRPr lang="en-US" sz="1600" b="0" dirty="0" smtClean="0"/>
          </a:p>
          <a:p>
            <a:endParaRPr lang="en-US" sz="1800" b="0" dirty="0" smtClean="0"/>
          </a:p>
          <a:p>
            <a:endParaRPr lang="en-US" sz="20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b="0" dirty="0" smtClean="0"/>
          </a:p>
          <a:p>
            <a:endParaRPr lang="en-US" sz="1400" b="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1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47</a:t>
            </a:fld>
            <a:endParaRPr lang="en-US" dirty="0"/>
          </a:p>
        </p:txBody>
      </p:sp>
      <p:pic>
        <p:nvPicPr>
          <p:cNvPr id="3" name="Imagen 2" descr="step3-ldvizw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56" y="2827172"/>
            <a:ext cx="5352839" cy="3482148"/>
          </a:xfrm>
          <a:prstGeom prst="rect">
            <a:avLst/>
          </a:prstGeom>
        </p:spPr>
      </p:pic>
      <p:pic>
        <p:nvPicPr>
          <p:cNvPr id="5" name="Imagen 4" descr="step1-ldvizwi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8112"/>
            <a:ext cx="2934435" cy="3284984"/>
          </a:xfrm>
          <a:prstGeom prst="rect">
            <a:avLst/>
          </a:prstGeom>
        </p:spPr>
      </p:pic>
      <p:pic>
        <p:nvPicPr>
          <p:cNvPr id="4" name="Imagen 3" descr="step2-ldvizwi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9" y="3212976"/>
            <a:ext cx="266089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sz="4000" dirty="0" smtClean="0"/>
              <a:t>Part Three</a:t>
            </a:r>
            <a:endParaRPr lang="en-US" sz="40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2636912"/>
            <a:ext cx="8642350" cy="2232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Best Practices for metadata in vocabularies </a:t>
            </a:r>
            <a:endParaRPr lang="en-US" sz="4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4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W3C </a:t>
            </a:r>
            <a:r>
              <a:rPr lang="en-US" dirty="0" err="1" smtClean="0"/>
              <a:t>Govn’t</a:t>
            </a:r>
            <a:r>
              <a:rPr lang="en-US" dirty="0" smtClean="0"/>
              <a:t> LD Best Practices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6" name="Imagen 15" descr="bp-w3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35920"/>
            <a:ext cx="5080000" cy="30734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250825" y="1125538"/>
            <a:ext cx="8642350" cy="105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10</a:t>
            </a:r>
            <a:r>
              <a:rPr lang="en-US" sz="2400" dirty="0" smtClean="0"/>
              <a:t> best practices to help government worldwide to access and reuse their by taking benefit of Linked Data mechanism.</a:t>
            </a:r>
          </a:p>
          <a:p>
            <a:pPr>
              <a:defRPr/>
            </a:pPr>
            <a:r>
              <a:rPr lang="en-US" sz="2400" dirty="0" smtClean="0">
                <a:solidFill>
                  <a:srgbClr val="77933C"/>
                </a:solidFill>
              </a:rPr>
              <a:t>4</a:t>
            </a:r>
            <a:r>
              <a:rPr lang="en-US" sz="2400" dirty="0" smtClean="0"/>
              <a:t> steps to rich </a:t>
            </a:r>
            <a:r>
              <a:rPr lang="en-US" sz="2400" dirty="0" smtClean="0">
                <a:solidFill>
                  <a:srgbClr val="FCCC02"/>
                </a:solidFill>
              </a:rPr>
              <a:t>5</a:t>
            </a:r>
            <a:r>
              <a:rPr lang="en-US" sz="2400" dirty="0" smtClean="0">
                <a:solidFill>
                  <a:srgbClr val="FCCC02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 </a:t>
            </a:r>
            <a:r>
              <a:rPr lang="en-US" sz="2400" dirty="0" smtClean="0">
                <a:sym typeface="Zapf Dingbats"/>
              </a:rPr>
              <a:t>ratings datasets in </a:t>
            </a:r>
            <a:r>
              <a:rPr lang="en-US" sz="2400" dirty="0" err="1" smtClean="0">
                <a:sym typeface="Zapf Dingbats"/>
              </a:rPr>
              <a:t>TimBL</a:t>
            </a:r>
            <a:r>
              <a:rPr lang="en-US" sz="2400" dirty="0" smtClean="0">
                <a:sym typeface="Zapf Dingbats"/>
              </a:rPr>
              <a:t> scale.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</p:txBody>
      </p:sp>
      <p:pic>
        <p:nvPicPr>
          <p:cNvPr id="5" name="Marcador de contenido 4" descr="bp-worflow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3" b="9993"/>
          <a:stretch/>
        </p:blipFill>
        <p:spPr>
          <a:xfrm>
            <a:off x="4283968" y="3038129"/>
            <a:ext cx="4845405" cy="2865945"/>
          </a:xfrm>
        </p:spPr>
      </p:pic>
    </p:spTree>
    <p:extLst>
      <p:ext uri="{BB962C8B-B14F-4D97-AF65-F5344CB8AC3E}">
        <p14:creationId xmlns:p14="http://schemas.microsoft.com/office/powerpoint/2010/main" val="264859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French </a:t>
            </a:r>
            <a:r>
              <a:rPr lang="fr-FR" sz="3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IGN- Reference </a:t>
            </a:r>
            <a:r>
              <a:rPr lang="fr-FR" sz="3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Eurostile LT Std" charset="0"/>
                <a:ea typeface="MS PGothic" charset="0"/>
                <a:cs typeface="MS PGothic" charset="0"/>
              </a:rPr>
              <a:t>Geodata</a:t>
            </a:r>
            <a:endParaRPr lang="fr-FR" sz="3600" dirty="0">
              <a:effectLst>
                <a:outerShdw blurRad="38100" dist="38100" dir="2700000" algn="tl">
                  <a:srgbClr val="DDDDDD"/>
                </a:outerShdw>
              </a:effectLst>
              <a:latin typeface="Eurostile LT Std" charset="0"/>
              <a:ea typeface="MS PGothic" charset="0"/>
              <a:cs typeface="MS PGothic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bg2"/>
                </a:solidFill>
              </a:rPr>
              <a:t>- </a:t>
            </a:r>
            <a:fld id="{5F214549-8783-C445-B616-B38837131039}" type="slidenum">
              <a:rPr lang="en-US">
                <a:solidFill>
                  <a:schemeClr val="bg2"/>
                </a:solidFill>
              </a:rPr>
              <a:pPr eaLnBrk="1" hangingPunct="1"/>
              <a:t>5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457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159125"/>
            <a:ext cx="485933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50" y="2443163"/>
            <a:ext cx="8696325" cy="1631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Wingdings" charset="0"/>
              <a:buChar char="ü"/>
            </a:pPr>
            <a:r>
              <a:rPr lang="en-US" sz="2000" dirty="0"/>
              <a:t>Different </a:t>
            </a:r>
            <a:r>
              <a:rPr lang="en-US" sz="2000" dirty="0" smtClean="0"/>
              <a:t>databases with </a:t>
            </a:r>
            <a:r>
              <a:rPr lang="en-US" sz="2000" b="1" dirty="0" smtClean="0"/>
              <a:t>overlapping</a:t>
            </a:r>
            <a:r>
              <a:rPr lang="en-US" sz="2000" dirty="0" smtClean="0"/>
              <a:t> information: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fr-FR" sz="2000" dirty="0"/>
              <a:t>BD ORTHO,  BD PARCELLAIRE, POINT ADRESSE, BD ALTI 25m, BD TOPO; etc.</a:t>
            </a:r>
          </a:p>
          <a:p>
            <a:pPr eaLnBrk="1" hangingPunct="1">
              <a:buFont typeface="Wingdings" charset="0"/>
              <a:buChar char="ü"/>
            </a:pPr>
            <a:r>
              <a:rPr lang="fr-FR" sz="2000" dirty="0" smtClean="0"/>
              <a:t>CRS: </a:t>
            </a:r>
            <a:r>
              <a:rPr lang="en-US" sz="2000" dirty="0"/>
              <a:t>LAMBERT93 or RGF93 </a:t>
            </a:r>
            <a:endParaRPr lang="fr-FR" sz="2000" dirty="0"/>
          </a:p>
          <a:p>
            <a:pPr eaLnBrk="1" hangingPunct="1"/>
            <a:endParaRPr lang="en-US" sz="2000" dirty="0"/>
          </a:p>
        </p:txBody>
      </p:sp>
      <p:sp>
        <p:nvSpPr>
          <p:cNvPr id="13320" name="TextBox 5"/>
          <p:cNvSpPr txBox="1">
            <a:spLocks noChangeArrowheads="1"/>
          </p:cNvSpPr>
          <p:nvPr/>
        </p:nvSpPr>
        <p:spPr bwMode="auto">
          <a:xfrm>
            <a:off x="285750" y="4000500"/>
            <a:ext cx="3673475" cy="1938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Q: 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  <a:r>
              <a:rPr lang="ja-JP" altLang="en-US" sz="2400" b="1" dirty="0">
                <a:solidFill>
                  <a:srgbClr val="FF0000"/>
                </a:solidFill>
              </a:rPr>
              <a:t>”</a:t>
            </a:r>
            <a:r>
              <a:rPr lang="en-US" sz="2400" b="1" dirty="0">
                <a:solidFill>
                  <a:srgbClr val="FF0000"/>
                </a:solidFill>
              </a:rPr>
              <a:t>Give me all the bridges in a radius of 2km from the "Eiffel Tower</a:t>
            </a:r>
            <a:r>
              <a:rPr lang="ja-JP" altLang="en-US" sz="2400" b="1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A: Not straightforward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03200" y="1125538"/>
            <a:ext cx="8616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urostile LT Std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rostile LT Std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dirty="0"/>
              <a:t>« ..describes the French national territory and the occupation of its land, elaborates and updates perpetual inventory of the forest resources »</a:t>
            </a:r>
          </a:p>
        </p:txBody>
      </p:sp>
    </p:spTree>
    <p:extLst>
      <p:ext uri="{BB962C8B-B14F-4D97-AF65-F5344CB8AC3E}">
        <p14:creationId xmlns:p14="http://schemas.microsoft.com/office/powerpoint/2010/main" val="25513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672"/>
            <a:ext cx="5904656" cy="282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sz="2800" dirty="0" smtClean="0"/>
              <a:t>Focus on vocabularies:</a:t>
            </a:r>
            <a:br>
              <a:rPr lang="en-US" sz="2800" dirty="0" smtClean="0"/>
            </a:br>
            <a:r>
              <a:rPr lang="en-US" sz="2800" dirty="0" smtClean="0"/>
              <a:t>Disambiguating Vocabulary Prefixes</a:t>
            </a:r>
            <a:endParaRPr lang="en-US" sz="28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105513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align services against Linked Open Vocabularies to harmonize and manage vocabularies’ namespaces</a:t>
            </a:r>
          </a:p>
          <a:p>
            <a:pPr>
              <a:defRPr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124" y="2492896"/>
            <a:ext cx="4248472" cy="146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Agrupar 9"/>
          <p:cNvGrpSpPr/>
          <p:nvPr/>
        </p:nvGrpSpPr>
        <p:grpSpPr>
          <a:xfrm>
            <a:off x="250825" y="5013459"/>
            <a:ext cx="6239746" cy="876763"/>
            <a:chOff x="2870718" y="2455685"/>
            <a:chExt cx="6239746" cy="876763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718" y="2856131"/>
              <a:ext cx="6239746" cy="476317"/>
            </a:xfrm>
            <a:prstGeom prst="rect">
              <a:avLst/>
            </a:prstGeom>
          </p:spPr>
        </p:pic>
        <p:sp>
          <p:nvSpPr>
            <p:cNvPr id="12" name="TextBox 15"/>
            <p:cNvSpPr txBox="1"/>
            <p:nvPr/>
          </p:nvSpPr>
          <p:spPr>
            <a:xfrm>
              <a:off x="2873151" y="245568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LOV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5" descr="C:\Users\atemezin\AppData\Local\Microsoft\Windows\Temporary Internet Files\Content.IE5\5APEKQZO\MC90043441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995827"/>
            <a:ext cx="1087848" cy="12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5364088" y="26369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PREFIX.CC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5582806" y="4437112"/>
            <a:ext cx="3452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&lt;</a:t>
            </a:r>
            <a:r>
              <a:rPr lang="en-US" sz="2400" b="1" dirty="0" err="1" smtClean="0"/>
              <a:t>wo</a:t>
            </a:r>
            <a:r>
              <a:rPr lang="en-US" sz="2400" b="1" dirty="0" smtClean="0"/>
              <a:t>&gt;</a:t>
            </a:r>
            <a:r>
              <a:rPr lang="en-US" sz="2400" dirty="0" smtClean="0"/>
              <a:t> namespace </a:t>
            </a:r>
          </a:p>
          <a:p>
            <a:r>
              <a:rPr lang="en-US" sz="2400" dirty="0" smtClean="0"/>
              <a:t>stands for?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if … global use of prefixes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>
          <a:xfrm>
            <a:off x="1149" y="1089149"/>
            <a:ext cx="4753223" cy="51117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Global namespaces</a:t>
            </a:r>
          </a:p>
          <a:p>
            <a:pPr lvl="1">
              <a:defRPr/>
            </a:pPr>
            <a:r>
              <a:rPr lang="en-US" sz="2600" dirty="0" smtClean="0"/>
              <a:t>With good practices to recommend a prefix</a:t>
            </a:r>
          </a:p>
          <a:p>
            <a:pPr lvl="1">
              <a:defRPr/>
            </a:pPr>
            <a:r>
              <a:rPr lang="en-US" sz="2600" dirty="0" smtClean="0"/>
              <a:t>Have a more transparent list of built-in prefixes</a:t>
            </a:r>
          </a:p>
          <a:p>
            <a:pPr lvl="1">
              <a:defRPr/>
            </a:pPr>
            <a:r>
              <a:rPr lang="en-US" sz="2600" dirty="0" smtClean="0"/>
              <a:t>All the services understand each other with prefixes</a:t>
            </a:r>
          </a:p>
          <a:p>
            <a:pPr lvl="1">
              <a:defRPr/>
            </a:pPr>
            <a:r>
              <a:rPr lang="en-US" dirty="0" smtClean="0">
                <a:cs typeface="Courier New" pitchFamily="49" charset="0"/>
              </a:rPr>
              <a:t>Some </a:t>
            </a:r>
            <a:r>
              <a:rPr lang="en-US" dirty="0">
                <a:cs typeface="Courier New" pitchFamily="49" charset="0"/>
              </a:rPr>
              <a:t>de facto prefixes emerging: </a:t>
            </a:r>
            <a:r>
              <a:rPr lang="en-US" b="1" dirty="0" err="1">
                <a:cs typeface="Courier New" pitchFamily="49" charset="0"/>
              </a:rPr>
              <a:t>rdfs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foaf</a:t>
            </a:r>
            <a:r>
              <a:rPr lang="en-US" b="1" dirty="0">
                <a:cs typeface="Courier New" pitchFamily="49" charset="0"/>
              </a:rPr>
              <a:t>:, </a:t>
            </a:r>
            <a:r>
              <a:rPr lang="en-US" b="1" dirty="0" err="1">
                <a:cs typeface="Courier New" pitchFamily="49" charset="0"/>
              </a:rPr>
              <a:t>rdf</a:t>
            </a:r>
            <a:r>
              <a:rPr lang="en-US" b="1" dirty="0">
                <a:cs typeface="Courier New" pitchFamily="49" charset="0"/>
              </a:rPr>
              <a:t>: owl</a:t>
            </a:r>
            <a:r>
              <a:rPr lang="en-US" b="1" dirty="0" smtClean="0">
                <a:cs typeface="Courier New" pitchFamily="49" charset="0"/>
              </a:rPr>
              <a:t>:, </a:t>
            </a:r>
            <a:r>
              <a:rPr lang="en-US" b="1" dirty="0" err="1" smtClean="0">
                <a:cs typeface="Courier New" pitchFamily="49" charset="0"/>
              </a:rPr>
              <a:t>skos</a:t>
            </a:r>
            <a:r>
              <a:rPr lang="en-US" b="1" dirty="0" smtClean="0">
                <a:cs typeface="Courier New" pitchFamily="49" charset="0"/>
              </a:rPr>
              <a:t>:,</a:t>
            </a:r>
            <a:endParaRPr lang="en-US" b="1" dirty="0">
              <a:cs typeface="Courier New" pitchFamily="49" charset="0"/>
            </a:endParaRPr>
          </a:p>
          <a:p>
            <a:pPr marL="0" indent="0">
              <a:buNone/>
              <a:defRPr/>
            </a:pPr>
            <a:endParaRPr lang="en-US" sz="300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2" y="980728"/>
            <a:ext cx="459769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>
                <a:ea typeface="ＭＳ Ｐゴシック" pitchFamily="34" charset="-128"/>
              </a:rPr>
              <a:t>LOV in a Nutshell : </a:t>
            </a:r>
            <a:r>
              <a:rPr lang="en-US" sz="2800" dirty="0">
                <a:hlinkClick r:id="rId3"/>
              </a:rPr>
              <a:t>http://lov.okfn.org/dataset/lov/</a:t>
            </a:r>
            <a:endParaRPr lang="en-US" sz="2800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curated list of vocabularies</a:t>
            </a:r>
            <a:endParaRPr lang="en-US" dirty="0"/>
          </a:p>
          <a:p>
            <a:pPr lvl="1"/>
            <a:r>
              <a:rPr lang="en-US" sz="2000" dirty="0" smtClean="0"/>
              <a:t>More than 450 vocabularies</a:t>
            </a:r>
          </a:p>
          <a:p>
            <a:pPr lvl="1"/>
            <a:r>
              <a:rPr lang="en-US" sz="2000" dirty="0" smtClean="0"/>
              <a:t>Each of them described by </a:t>
            </a:r>
            <a:r>
              <a:rPr lang="en-US" sz="2000" b="1" dirty="0" smtClean="0"/>
              <a:t>vocabulary-of-a-friend (</a:t>
            </a:r>
            <a:r>
              <a:rPr lang="en-US" sz="2000" b="1" dirty="0" err="1" smtClean="0"/>
              <a:t>voaf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dirty="0" smtClean="0"/>
              <a:t>Provide a dump in N3 of the different versions of a vocabulary</a:t>
            </a:r>
          </a:p>
          <a:p>
            <a:pPr lvl="1"/>
            <a:r>
              <a:rPr lang="en-US" sz="2000" dirty="0" smtClean="0"/>
              <a:t>Quasi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linearity</a:t>
            </a:r>
            <a:r>
              <a:rPr lang="en-US" sz="2000" dirty="0" smtClean="0"/>
              <a:t> of the growth, started with 75 vocabularies</a:t>
            </a:r>
            <a:endParaRPr lang="en-US" sz="2000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37" y="1052736"/>
            <a:ext cx="1040115" cy="9361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18" y="1124744"/>
            <a:ext cx="613706" cy="66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1622" y="1463323"/>
            <a:ext cx="1904762" cy="571429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b="8083"/>
          <a:stretch/>
        </p:blipFill>
        <p:spPr bwMode="auto">
          <a:xfrm>
            <a:off x="5063054" y="3058292"/>
            <a:ext cx="3541394" cy="325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9"/>
          <p:cNvSpPr/>
          <p:nvPr/>
        </p:nvSpPr>
        <p:spPr>
          <a:xfrm>
            <a:off x="293199" y="4357779"/>
            <a:ext cx="4776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glitch </a:t>
            </a:r>
            <a:r>
              <a:rPr lang="en-US" sz="2400" dirty="0"/>
              <a:t>in 2012 </a:t>
            </a:r>
            <a:r>
              <a:rPr lang="en-US" sz="2400" dirty="0" smtClean="0"/>
              <a:t>corresponds </a:t>
            </a:r>
            <a:r>
              <a:rPr lang="en-US" sz="2400" dirty="0"/>
              <a:t>to the migration to </a:t>
            </a:r>
            <a:r>
              <a:rPr lang="en-US" sz="2400" dirty="0" smtClean="0"/>
              <a:t>OKFN hosting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61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LOV </a:t>
            </a:r>
            <a:r>
              <a:rPr lang="en-US" dirty="0" err="1" smtClean="0"/>
              <a:t>vs</a:t>
            </a:r>
            <a:r>
              <a:rPr lang="en-US" dirty="0" smtClean="0"/>
              <a:t> PREFIX.CC-Alignment Findings 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8" y="1045862"/>
            <a:ext cx="4500961" cy="35283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8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18919"/>
              </p:ext>
            </p:extLst>
          </p:nvPr>
        </p:nvGraphicFramePr>
        <p:xfrm>
          <a:off x="5447678" y="3442005"/>
          <a:ext cx="3445497" cy="2490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31695"/>
              </p:ext>
            </p:extLst>
          </p:nvPr>
        </p:nvGraphicFramePr>
        <p:xfrm>
          <a:off x="5124305" y="1052736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lov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-able vocabs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Intersect-prefixes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in LOV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vocabs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prefix.cc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TextBox 4"/>
          <p:cNvSpPr txBox="1"/>
          <p:nvPr/>
        </p:nvSpPr>
        <p:spPr>
          <a:xfrm>
            <a:off x="341880" y="5373216"/>
            <a:ext cx="4889079" cy="83099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than </a:t>
            </a:r>
            <a:r>
              <a:rPr lang="en-US" sz="2400" b="1" dirty="0" smtClean="0"/>
              <a:t>200</a:t>
            </a:r>
            <a:r>
              <a:rPr lang="en-US" sz="2400" dirty="0" smtClean="0"/>
              <a:t> prefixes in </a:t>
            </a:r>
            <a:r>
              <a:rPr lang="en-US" sz="2400" dirty="0" err="1" smtClean="0"/>
              <a:t>prefix.cc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are vocabularies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2448" y="2710661"/>
            <a:ext cx="5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s-E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Vocabulary Search and Ranking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Goal: Ranking vocabularies based on Information Content Metrics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250825" y="2132856"/>
            <a:ext cx="864235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Metrics</a:t>
            </a:r>
          </a:p>
          <a:p>
            <a:pPr lvl="1"/>
            <a:r>
              <a:rPr lang="en-US" sz="2600" dirty="0" smtClean="0"/>
              <a:t>Information Content Metric (IC): </a:t>
            </a:r>
            <a:r>
              <a:rPr lang="en-US" sz="2600" b="1" dirty="0" smtClean="0"/>
              <a:t>value of information </a:t>
            </a:r>
            <a:r>
              <a:rPr lang="en-US" sz="2600" dirty="0" smtClean="0"/>
              <a:t>associated with a given entity</a:t>
            </a:r>
          </a:p>
          <a:p>
            <a:pPr lvl="1"/>
            <a:r>
              <a:rPr lang="en-US" sz="2600" dirty="0" smtClean="0"/>
              <a:t>Partition Information Content Metric (PIC) </a:t>
            </a:r>
          </a:p>
          <a:p>
            <a:pPr lvl="1"/>
            <a:r>
              <a:rPr lang="en-US" sz="2600" dirty="0" smtClean="0"/>
              <a:t>Proposed a ranking based on IC and PIC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6334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Algorithm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2529550"/>
              </p:ext>
            </p:extLst>
          </p:nvPr>
        </p:nvGraphicFramePr>
        <p:xfrm>
          <a:off x="250825" y="1125538"/>
          <a:ext cx="424497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20" b="-15220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5292080" y="2492896"/>
            <a:ext cx="1872208" cy="14401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980728"/>
            <a:ext cx="4382112" cy="5189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98" y="980728"/>
            <a:ext cx="4667902" cy="4819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Running Example: </a:t>
            </a:r>
            <a:r>
              <a:rPr lang="en-US" dirty="0" err="1" smtClean="0">
                <a:ea typeface="ＭＳ Ｐゴシック" pitchFamily="34" charset="-128"/>
              </a:rPr>
              <a:t>dcterms</a:t>
            </a:r>
            <a:r>
              <a:rPr lang="en-US" dirty="0" smtClean="0">
                <a:ea typeface="ＭＳ Ｐゴシック" pitchFamily="34" charset="-128"/>
              </a:rPr>
              <a:t> vs </a:t>
            </a:r>
            <a:r>
              <a:rPr lang="en-US" dirty="0" err="1" smtClean="0">
                <a:ea typeface="ＭＳ Ｐゴシック" pitchFamily="34" charset="-128"/>
              </a:rPr>
              <a:t>foaf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2291" name="Content Placeholder 8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dcterms</a:t>
            </a:r>
            <a:r>
              <a:rPr lang="en-US" sz="2400" dirty="0" smtClean="0"/>
              <a:t>: </a:t>
            </a:r>
            <a:r>
              <a:rPr lang="en-US" sz="2400" b="0" dirty="0">
                <a:hlinkClick r:id="rId5"/>
              </a:rPr>
              <a:t>http://purl.org/dc/terms</a:t>
            </a:r>
            <a:r>
              <a:rPr lang="en-US" sz="2400" b="0" dirty="0" smtClean="0">
                <a:hlinkClick r:id="rId5"/>
              </a:rPr>
              <a:t>/</a:t>
            </a:r>
            <a:endParaRPr lang="en-US" sz="2000" b="0" dirty="0" smtClean="0"/>
          </a:p>
          <a:p>
            <a:r>
              <a:rPr lang="en-US" sz="2400" dirty="0" smtClean="0"/>
              <a:t>Candidate terms: 53 (39 properties + 14 classes)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1724.844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244975" cy="2803528"/>
          </a:xfrm>
          <a:solidFill>
            <a:srgbClr val="BDD3FF"/>
          </a:solidFill>
        </p:spPr>
        <p:txBody>
          <a:bodyPr/>
          <a:lstStyle/>
          <a:p>
            <a:r>
              <a:rPr lang="en-US" sz="2400" dirty="0" err="1" smtClean="0">
                <a:solidFill>
                  <a:srgbClr val="00B0F0"/>
                </a:solidFill>
              </a:rPr>
              <a:t>foaf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b="0" dirty="0" smtClean="0">
                <a:hlinkClick r:id="rId6"/>
              </a:rPr>
              <a:t>http</a:t>
            </a:r>
            <a:r>
              <a:rPr lang="en-US" sz="2400" b="0" dirty="0">
                <a:hlinkClick r:id="rId6"/>
              </a:rPr>
              <a:t>://xmlns.com/foaf/0.1</a:t>
            </a:r>
            <a:r>
              <a:rPr lang="en-US" sz="2400" b="0" dirty="0" smtClean="0">
                <a:hlinkClick r:id="rId6"/>
              </a:rPr>
              <a:t>/</a:t>
            </a:r>
            <a:endParaRPr lang="en-US" sz="2400" b="0" dirty="0" smtClean="0"/>
          </a:p>
          <a:p>
            <a:r>
              <a:rPr lang="en-US" sz="2400" dirty="0"/>
              <a:t>Candidate terms: </a:t>
            </a:r>
            <a:r>
              <a:rPr lang="en-US" sz="2400" dirty="0" smtClean="0"/>
              <a:t>35 (26 </a:t>
            </a:r>
            <a:r>
              <a:rPr lang="en-US" sz="2400" dirty="0"/>
              <a:t>properties + </a:t>
            </a:r>
            <a:r>
              <a:rPr lang="en-US" sz="2400" dirty="0" smtClean="0"/>
              <a:t>9 </a:t>
            </a:r>
            <a:r>
              <a:rPr lang="en-US" sz="2400" dirty="0"/>
              <a:t>classes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wf</a:t>
            </a:r>
            <a:r>
              <a:rPr lang="en-US" sz="2400" dirty="0" smtClean="0"/>
              <a:t> = 1+ 2+ 3 = 6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PIC = 1033.197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5800446"/>
            <a:ext cx="3733714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dcterms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 &gt; PIC(</a:t>
            </a:r>
            <a:r>
              <a:rPr lang="en-US" sz="24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foaf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nimBg="1"/>
      <p:bldP spid="3" grpId="0" build="p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Results on Ranking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052736"/>
            <a:ext cx="4040188" cy="639762"/>
          </a:xfrm>
        </p:spPr>
        <p:txBody>
          <a:bodyPr/>
          <a:lstStyle/>
          <a:p>
            <a:r>
              <a:rPr lang="en-US" dirty="0" smtClean="0"/>
              <a:t>Top-15 terms (IC value)</a:t>
            </a:r>
            <a:endParaRPr lang="en-US" dirty="0"/>
          </a:p>
        </p:txBody>
      </p:sp>
      <p:sp>
        <p:nvSpPr>
          <p:cNvPr id="12291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800" b="0" dirty="0" smtClean="0"/>
          </a:p>
          <a:p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052736"/>
            <a:ext cx="4041775" cy="639762"/>
          </a:xfrm>
        </p:spPr>
        <p:txBody>
          <a:bodyPr/>
          <a:lstStyle/>
          <a:p>
            <a:r>
              <a:rPr lang="en-US" dirty="0" smtClean="0"/>
              <a:t>Top-15 vocabs (PIC value)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72816"/>
            <a:ext cx="3157345" cy="3996197"/>
          </a:xfrm>
        </p:spPr>
      </p:pic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6934"/>
            <a:ext cx="4169629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Applications of the Ranking Metrics </a:t>
            </a:r>
          </a:p>
        </p:txBody>
      </p:sp>
      <p:sp>
        <p:nvSpPr>
          <p:cNvPr id="12291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Vocabulary life-cycle management</a:t>
            </a:r>
          </a:p>
          <a:p>
            <a:pPr lvl="1"/>
            <a:r>
              <a:rPr lang="en-US" sz="2200" dirty="0" smtClean="0"/>
              <a:t>Help assessing the use of terms and vocabulary updates</a:t>
            </a:r>
          </a:p>
          <a:p>
            <a:pPr lvl="1"/>
            <a:r>
              <a:rPr lang="en-US" sz="2200" b="0" dirty="0" smtClean="0"/>
              <a:t>Monitoring the use of </a:t>
            </a:r>
            <a:r>
              <a:rPr lang="en-US" sz="2200" i="1" dirty="0">
                <a:hlinkClick r:id="rId3"/>
              </a:rPr>
              <a:t>http://www.w3.org/2003/06/sw-vocab-status/ns#:</a:t>
            </a:r>
            <a:r>
              <a:rPr lang="en-US" sz="2200" i="1" dirty="0" smtClean="0">
                <a:hlinkClick r:id="rId3"/>
              </a:rPr>
              <a:t>term_status</a:t>
            </a:r>
            <a:r>
              <a:rPr lang="en-US" sz="2200" i="1" dirty="0" smtClean="0"/>
              <a:t> </a:t>
            </a:r>
            <a:r>
              <a:rPr lang="en-US" sz="2200" b="0" dirty="0" smtClean="0"/>
              <a:t>or </a:t>
            </a:r>
            <a:r>
              <a:rPr lang="en-US" sz="2200" b="0" i="1" dirty="0" err="1" smtClean="0"/>
              <a:t>owl:deprecated</a:t>
            </a:r>
            <a:endParaRPr lang="en-US" sz="2200" b="0" i="1" dirty="0" smtClean="0"/>
          </a:p>
          <a:p>
            <a:r>
              <a:rPr lang="en-US" sz="2600" dirty="0" smtClean="0"/>
              <a:t>Semantic Web applications</a:t>
            </a:r>
          </a:p>
          <a:p>
            <a:pPr lvl="1"/>
            <a:r>
              <a:rPr lang="en-US" sz="2200" dirty="0" smtClean="0"/>
              <a:t>Vocabularies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higher PIC </a:t>
            </a:r>
            <a:r>
              <a:rPr lang="en-US" sz="2200" dirty="0" smtClean="0"/>
              <a:t>might be proposed to a user as much as possible, e.g. for choosing properties to  display in a facetted browsing interface</a:t>
            </a:r>
          </a:p>
          <a:p>
            <a:r>
              <a:rPr lang="en-US" sz="2600" dirty="0" smtClean="0"/>
              <a:t>Interlinking datasets</a:t>
            </a:r>
          </a:p>
          <a:p>
            <a:pPr lvl="1"/>
            <a:r>
              <a:rPr lang="en-US" sz="2200" dirty="0" smtClean="0"/>
              <a:t>Generate </a:t>
            </a:r>
            <a:r>
              <a:rPr lang="en-US" sz="2200" i="1" dirty="0" err="1" smtClean="0"/>
              <a:t>sameAs</a:t>
            </a:r>
            <a:r>
              <a:rPr lang="en-US" sz="2200" dirty="0" smtClean="0"/>
              <a:t> links between resources based on vocabularies terms with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lower IC</a:t>
            </a:r>
            <a:r>
              <a:rPr lang="en-US" sz="2200" dirty="0" smtClean="0"/>
              <a:t> value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b="0" dirty="0" smtClean="0"/>
          </a:p>
          <a:p>
            <a:endParaRPr lang="en-US" sz="1800" b="0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1400" b="0" dirty="0" smtClean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201/09/05</a:t>
            </a:r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SEMANTICS 2014 - Leipzig, Germany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8820150" cy="6477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Licenses Compatibility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2447478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Goal: Reasoning on Licenses for checking compatibilities between vocabularies and datasets</a:t>
            </a:r>
          </a:p>
          <a:p>
            <a:pPr>
              <a:defRPr/>
            </a:pPr>
            <a:r>
              <a:rPr lang="en-US" sz="2400" dirty="0" smtClean="0"/>
              <a:t>Approach:</a:t>
            </a:r>
          </a:p>
          <a:p>
            <a:pPr lvl="1">
              <a:defRPr/>
            </a:pPr>
            <a:r>
              <a:rPr lang="en-US" sz="2000" dirty="0"/>
              <a:t>Licenses retrieval both for the dataset and for the vocabularies used in the dataset. </a:t>
            </a:r>
          </a:p>
          <a:p>
            <a:pPr lvl="1">
              <a:defRPr/>
            </a:pPr>
            <a:r>
              <a:rPr lang="en-US" sz="2000" dirty="0" smtClean="0">
                <a:solidFill>
                  <a:srgbClr val="72BFC5"/>
                </a:solidFill>
              </a:rPr>
              <a:t>Deontic logic  </a:t>
            </a:r>
            <a:r>
              <a:rPr lang="en-US" sz="2000" dirty="0" smtClean="0"/>
              <a:t>to compute compatibility</a:t>
            </a:r>
          </a:p>
          <a:p>
            <a:pPr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477CF37-5882-4AB5-8369-657D249167A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Imagen 4" descr="LOV-sta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15" y="3580454"/>
            <a:ext cx="4128365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Research Questions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0825" y="980728"/>
            <a:ext cx="8642350" cy="5328592"/>
          </a:xfrm>
        </p:spPr>
        <p:txBody>
          <a:bodyPr/>
          <a:lstStyle/>
          <a:p>
            <a:pPr algn="just">
              <a:defRPr/>
            </a:pPr>
            <a:r>
              <a:rPr lang="en-US" sz="2400" dirty="0"/>
              <a:t>How to efficiently represent and store geospatial data on the Web to ensure interoperable applications</a:t>
            </a:r>
            <a:r>
              <a:rPr lang="en-US" sz="2400" dirty="0" smtClean="0"/>
              <a:t>?</a:t>
            </a:r>
          </a:p>
          <a:p>
            <a:pPr lvl="1" algn="just">
              <a:defRPr/>
            </a:pPr>
            <a:r>
              <a:rPr lang="en-US" sz="2000" dirty="0"/>
              <a:t>the publication of real datasets </a:t>
            </a:r>
          </a:p>
          <a:p>
            <a:pPr lvl="1" algn="just">
              <a:defRPr/>
            </a:pPr>
            <a:r>
              <a:rPr lang="en-US" sz="2000" dirty="0" smtClean="0"/>
              <a:t>the </a:t>
            </a:r>
            <a:r>
              <a:rPr lang="en-US" sz="2000" dirty="0"/>
              <a:t>interlinking with other datasets having overlapping coverage</a:t>
            </a:r>
            <a:endParaRPr lang="en-US" sz="2000" dirty="0" smtClean="0"/>
          </a:p>
          <a:p>
            <a:pPr>
              <a:defRPr/>
            </a:pPr>
            <a:r>
              <a:rPr lang="en-US" sz="2400" dirty="0"/>
              <a:t>W</a:t>
            </a:r>
            <a:r>
              <a:rPr lang="en-US" sz="2400" dirty="0" smtClean="0"/>
              <a:t>hat </a:t>
            </a:r>
            <a:r>
              <a:rPr lang="en-US" sz="2400" dirty="0"/>
              <a:t>are the best options for a user to discover, browse and interact with semantic content? 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Can </a:t>
            </a:r>
            <a:r>
              <a:rPr lang="en-US" sz="2000" dirty="0"/>
              <a:t>we propose a generic model for visualizing semantic content</a:t>
            </a:r>
            <a:r>
              <a:rPr lang="en-US" sz="2000" dirty="0" smtClean="0"/>
              <a:t>?</a:t>
            </a:r>
          </a:p>
          <a:p>
            <a:pPr>
              <a:defRPr/>
            </a:pPr>
            <a:r>
              <a:rPr lang="en-US" sz="2400" dirty="0"/>
              <a:t>What are the mechanisms to help preserving structured data of a high quality on the Web</a:t>
            </a:r>
            <a:r>
              <a:rPr lang="en-US" sz="2400" dirty="0" smtClean="0"/>
              <a:t>?</a:t>
            </a:r>
          </a:p>
          <a:p>
            <a:pPr lvl="1">
              <a:defRPr/>
            </a:pPr>
            <a:r>
              <a:rPr lang="en-US" sz="2000" dirty="0" smtClean="0"/>
              <a:t>How to improve reusing vocabularies for better interoperability</a:t>
            </a:r>
          </a:p>
          <a:p>
            <a:pPr lvl="1">
              <a:defRPr/>
            </a:pPr>
            <a:r>
              <a:rPr lang="en-US" sz="2000" dirty="0" smtClean="0"/>
              <a:t>How to detect incompatibility between data and metadata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1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pitchFamily="34" charset="-128"/>
              </a:rPr>
              <a:t>Our Proposal: LIVE Framework</a:t>
            </a:r>
          </a:p>
        </p:txBody>
      </p:sp>
      <p:pic>
        <p:nvPicPr>
          <p:cNvPr id="10" name="Marcador de contenido 9" descr="live-framewor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50" b="-16850"/>
          <a:stretch>
            <a:fillRect/>
          </a:stretch>
        </p:blipFill>
        <p:spPr>
          <a:xfrm>
            <a:off x="755576" y="1052736"/>
            <a:ext cx="7561535" cy="4419692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2306" y="3094289"/>
            <a:ext cx="2263830" cy="238159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707904" y="3094289"/>
            <a:ext cx="2520280" cy="26270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75655" y="5410090"/>
            <a:ext cx="68414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hlinkClick r:id="rId4"/>
              </a:rPr>
              <a:t>http://</a:t>
            </a:r>
            <a:r>
              <a:rPr lang="es-ES" sz="2000" dirty="0" err="1">
                <a:hlinkClick r:id="rId4"/>
              </a:rPr>
              <a:t>www.eurecom.fr</a:t>
            </a:r>
            <a:r>
              <a:rPr lang="es-ES" sz="2000" dirty="0">
                <a:hlinkClick r:id="rId4"/>
              </a:rPr>
              <a:t>/~</a:t>
            </a:r>
            <a:r>
              <a:rPr lang="es-ES" sz="2000" dirty="0" err="1">
                <a:hlinkClick r:id="rId4"/>
              </a:rPr>
              <a:t>atemezin</a:t>
            </a:r>
            <a:r>
              <a:rPr lang="es-ES" sz="2000" dirty="0">
                <a:hlinkClick r:id="rId4"/>
              </a:rPr>
              <a:t>/</a:t>
            </a:r>
            <a:r>
              <a:rPr lang="es-ES" sz="2000" dirty="0" err="1">
                <a:hlinkClick r:id="rId4"/>
              </a:rPr>
              <a:t>licenseChecker</a:t>
            </a:r>
            <a:r>
              <a:rPr lang="es-ES" sz="2000" dirty="0">
                <a:hlinkClick r:id="rId4"/>
              </a:rPr>
              <a:t>/ 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The Logic</a:t>
            </a:r>
          </a:p>
        </p:txBody>
      </p:sp>
      <p:pic>
        <p:nvPicPr>
          <p:cNvPr id="7" name="Marcador de contenido 6" descr="composeTheori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5" b="10865"/>
          <a:stretch>
            <a:fillRect/>
          </a:stretch>
        </p:blipFill>
        <p:spPr>
          <a:xfrm>
            <a:off x="250825" y="980728"/>
            <a:ext cx="8642350" cy="3024187"/>
          </a:xfr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06D2EF4C-3651-4D6C-BAB7-F6E9F79F1A3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67567" y="3933850"/>
            <a:ext cx="8713663" cy="2663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s-ES" sz="2200" dirty="0"/>
              <a:t>RDF </a:t>
            </a:r>
            <a:r>
              <a:rPr lang="es-ES" sz="2200" dirty="0" err="1"/>
              <a:t>licenses</a:t>
            </a:r>
            <a:r>
              <a:rPr lang="es-ES" sz="2200" dirty="0"/>
              <a:t>: </a:t>
            </a:r>
            <a:r>
              <a:rPr lang="es-ES" sz="2200" dirty="0">
                <a:hlinkClick r:id="rId3"/>
              </a:rPr>
              <a:t>http://purl.org/NET/rdflicense</a:t>
            </a:r>
            <a:r>
              <a:rPr lang="es-ES" sz="2200" dirty="0"/>
              <a:t> </a:t>
            </a:r>
            <a:endParaRPr lang="en-US" sz="2200" dirty="0" smtClean="0"/>
          </a:p>
          <a:p>
            <a:pPr>
              <a:defRPr/>
            </a:pPr>
            <a:r>
              <a:rPr lang="en-US" sz="2300" dirty="0"/>
              <a:t>Logic of deontic rules:</a:t>
            </a:r>
          </a:p>
          <a:p>
            <a:pPr lvl="1">
              <a:defRPr/>
            </a:pPr>
            <a:r>
              <a:rPr lang="en-US" sz="2200" dirty="0"/>
              <a:t>constructive account of basic deontic modalities (obligation</a:t>
            </a:r>
            <a:r>
              <a:rPr lang="en-US" sz="2200" dirty="0" smtClean="0"/>
              <a:t>, prohibition, permission)</a:t>
            </a:r>
          </a:p>
          <a:p>
            <a:pPr lvl="1">
              <a:defRPr/>
            </a:pPr>
            <a:r>
              <a:rPr lang="en-US" sz="2200" dirty="0"/>
              <a:t>c</a:t>
            </a:r>
            <a:r>
              <a:rPr lang="en-US" sz="2200" dirty="0" smtClean="0"/>
              <a:t>ompute </a:t>
            </a:r>
            <a:r>
              <a:rPr lang="en-US" sz="2200" dirty="0"/>
              <a:t>the set of all conclusions for each license and </a:t>
            </a:r>
            <a:r>
              <a:rPr lang="en-US" sz="2200" dirty="0" smtClean="0"/>
              <a:t>then check whether incompatible conclusions are obtained.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678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LIVE Evaluation</a:t>
            </a:r>
            <a:endParaRPr lang="en-US" dirty="0"/>
          </a:p>
        </p:txBody>
      </p:sp>
      <p:pic>
        <p:nvPicPr>
          <p:cNvPr id="3" name="Marcador de contenido 2" descr="live-ev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5" b="-1053"/>
          <a:stretch/>
        </p:blipFill>
        <p:spPr>
          <a:xfrm>
            <a:off x="179388" y="1268760"/>
            <a:ext cx="8713787" cy="382814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567" y="5096903"/>
            <a:ext cx="8976433" cy="109757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provides</a:t>
            </a:r>
            <a:r>
              <a:rPr lang="es-ES" sz="2100" dirty="0" smtClean="0"/>
              <a:t> </a:t>
            </a:r>
            <a:r>
              <a:rPr lang="es-ES" sz="2100" dirty="0" err="1" smtClean="0"/>
              <a:t>the</a:t>
            </a:r>
            <a:r>
              <a:rPr lang="es-ES" sz="2100" dirty="0" smtClean="0"/>
              <a:t> </a:t>
            </a:r>
            <a:r>
              <a:rPr lang="es-ES" sz="2100" dirty="0" err="1" smtClean="0"/>
              <a:t>compatibility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rgbClr val="4597A0"/>
                </a:solidFill>
              </a:rPr>
              <a:t>5 </a:t>
            </a:r>
            <a:r>
              <a:rPr lang="es-ES" sz="2100" dirty="0" err="1" smtClean="0">
                <a:solidFill>
                  <a:srgbClr val="4597A0"/>
                </a:solidFill>
              </a:rPr>
              <a:t>seconds</a:t>
            </a:r>
            <a:r>
              <a:rPr lang="es-ES" sz="2100" dirty="0" smtClean="0">
                <a:solidFill>
                  <a:srgbClr val="4597A0"/>
                </a:solidFill>
              </a:rPr>
              <a:t> </a:t>
            </a:r>
            <a:r>
              <a:rPr lang="es-ES" sz="2100" dirty="0" err="1" smtClean="0"/>
              <a:t>for</a:t>
            </a:r>
            <a:r>
              <a:rPr lang="es-ES" sz="2100" dirty="0" smtClean="0"/>
              <a:t> 7 </a:t>
            </a:r>
            <a:r>
              <a:rPr lang="es-ES" sz="2100" dirty="0" err="1" smtClean="0"/>
              <a:t>datasets</a:t>
            </a:r>
            <a:endParaRPr lang="es-ES" sz="2100" dirty="0" smtClean="0"/>
          </a:p>
          <a:p>
            <a:pPr marL="0" indent="0" algn="just">
              <a:buNone/>
              <a:defRPr/>
            </a:pPr>
            <a:r>
              <a:rPr lang="es-ES" sz="2100" dirty="0" smtClean="0"/>
              <a:t>LIVE </a:t>
            </a:r>
            <a:r>
              <a:rPr lang="es-ES" sz="2100" dirty="0" err="1" smtClean="0"/>
              <a:t>retrieves</a:t>
            </a:r>
            <a:r>
              <a:rPr lang="es-ES" sz="2100" dirty="0" smtClean="0"/>
              <a:t> 48 </a:t>
            </a:r>
            <a:r>
              <a:rPr lang="es-ES" sz="2100" dirty="0" err="1" smtClean="0"/>
              <a:t>vocabularies</a:t>
            </a:r>
            <a:r>
              <a:rPr lang="es-ES" sz="2100" dirty="0" smtClean="0"/>
              <a:t> in </a:t>
            </a:r>
            <a:r>
              <a:rPr lang="es-ES" sz="2100" dirty="0" err="1" smtClean="0"/>
              <a:t>less</a:t>
            </a:r>
            <a:r>
              <a:rPr lang="es-ES" sz="2100" dirty="0" smtClean="0"/>
              <a:t> </a:t>
            </a:r>
            <a:r>
              <a:rPr lang="es-ES" sz="2100" dirty="0" err="1" smtClean="0"/>
              <a:t>than</a:t>
            </a:r>
            <a:r>
              <a:rPr lang="es-ES" sz="2100" dirty="0" smtClean="0"/>
              <a:t> </a:t>
            </a:r>
            <a:r>
              <a:rPr lang="es-ES" sz="2100" dirty="0" smtClean="0">
                <a:solidFill>
                  <a:schemeClr val="accent1">
                    <a:lumMod val="75000"/>
                  </a:schemeClr>
                </a:solidFill>
              </a:rPr>
              <a:t>14 </a:t>
            </a:r>
            <a:r>
              <a:rPr lang="es-ES" sz="2100" dirty="0" err="1" smtClean="0">
                <a:solidFill>
                  <a:schemeClr val="accent1">
                    <a:lumMod val="75000"/>
                  </a:schemeClr>
                </a:solidFill>
              </a:rPr>
              <a:t>seconds</a:t>
            </a:r>
            <a:endParaRPr lang="es-ES" sz="2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sz="2200" dirty="0" smtClean="0">
              <a:solidFill>
                <a:srgbClr val="4597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4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We have presented models for </a:t>
            </a:r>
            <a:r>
              <a:rPr lang="en-US" sz="2400" dirty="0" err="1"/>
              <a:t>G</a:t>
            </a:r>
            <a:r>
              <a:rPr lang="en-US" sz="2400" dirty="0" err="1" smtClean="0"/>
              <a:t>eodata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n-US" sz="2000" dirty="0" smtClean="0"/>
              <a:t>For better handling complex geometries</a:t>
            </a:r>
          </a:p>
          <a:p>
            <a:pPr lvl="1">
              <a:defRPr/>
            </a:pPr>
            <a:r>
              <a:rPr lang="en-US" sz="2000" dirty="0" smtClean="0"/>
              <a:t>Supporting </a:t>
            </a:r>
            <a:r>
              <a:rPr lang="en-US" sz="2000" b="1" dirty="0" smtClean="0">
                <a:solidFill>
                  <a:srgbClr val="72BFC5"/>
                </a:solidFill>
              </a:rPr>
              <a:t>*all* </a:t>
            </a:r>
            <a:r>
              <a:rPr lang="en-US" sz="2000" dirty="0" smtClean="0"/>
              <a:t>CRS </a:t>
            </a:r>
          </a:p>
          <a:p>
            <a:pPr lvl="1">
              <a:defRPr/>
            </a:pPr>
            <a:r>
              <a:rPr lang="en-US" sz="2000" dirty="0" smtClean="0"/>
              <a:t>For easy querying in SPARQL</a:t>
            </a:r>
          </a:p>
          <a:p>
            <a:pPr>
              <a:defRPr/>
            </a:pPr>
            <a:r>
              <a:rPr lang="en-US" sz="2400" dirty="0" smtClean="0"/>
              <a:t>We have proposed a generic visualization wizard</a:t>
            </a:r>
          </a:p>
          <a:p>
            <a:pPr lvl="1">
              <a:defRPr/>
            </a:pPr>
            <a:r>
              <a:rPr lang="en-US" sz="2000" dirty="0" smtClean="0"/>
              <a:t>Based on predefined categories </a:t>
            </a:r>
          </a:p>
          <a:p>
            <a:pPr lvl="1">
              <a:defRPr/>
            </a:pPr>
            <a:r>
              <a:rPr lang="en-US" sz="2000" dirty="0" smtClean="0"/>
              <a:t>Targeted to lay-users </a:t>
            </a:r>
          </a:p>
          <a:p>
            <a:pPr>
              <a:defRPr/>
            </a:pPr>
            <a:r>
              <a:rPr lang="en-US" sz="2400" dirty="0" smtClean="0"/>
              <a:t>We have contributed in managing vocabulary metadata</a:t>
            </a:r>
          </a:p>
          <a:p>
            <a:pPr lvl="1">
              <a:defRPr/>
            </a:pPr>
            <a:r>
              <a:rPr lang="en-US" sz="2000" dirty="0" smtClean="0"/>
              <a:t>Disambiguating prefixes between vocabularies</a:t>
            </a:r>
          </a:p>
          <a:p>
            <a:pPr lvl="1">
              <a:defRPr/>
            </a:pPr>
            <a:r>
              <a:rPr lang="en-US" sz="2000" dirty="0" smtClean="0"/>
              <a:t>Improving vocabulary search and ranking</a:t>
            </a:r>
          </a:p>
          <a:p>
            <a:pPr lvl="1">
              <a:defRPr/>
            </a:pPr>
            <a:r>
              <a:rPr lang="en-US" sz="2000" dirty="0" smtClean="0"/>
              <a:t>Providing a license compatibility framework</a:t>
            </a:r>
          </a:p>
          <a:p>
            <a:pPr lvl="1">
              <a:defRPr/>
            </a:pPr>
            <a:r>
              <a:rPr lang="en-US" sz="2000" dirty="0" smtClean="0"/>
              <a:t>Contributing to Best Practices standard</a:t>
            </a:r>
            <a:r>
              <a:rPr lang="en-US" dirty="0" smtClean="0"/>
              <a:t>	</a:t>
            </a:r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1125538"/>
            <a:ext cx="8713663" cy="511175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Managing Data updates and versioning</a:t>
            </a:r>
          </a:p>
          <a:p>
            <a:pPr lvl="1">
              <a:defRPr/>
            </a:pPr>
            <a:r>
              <a:rPr lang="en-US" sz="2000" dirty="0" smtClean="0"/>
              <a:t>Versioning: integrate </a:t>
            </a:r>
            <a:r>
              <a:rPr lang="en-US" sz="2000" dirty="0" smtClean="0">
                <a:hlinkClick r:id="rId3"/>
              </a:rPr>
              <a:t>Memento</a:t>
            </a:r>
            <a:r>
              <a:rPr lang="en-US" sz="2000" dirty="0" smtClean="0"/>
              <a:t> protocol?</a:t>
            </a:r>
          </a:p>
          <a:p>
            <a:pPr lvl="1">
              <a:defRPr/>
            </a:pPr>
            <a:r>
              <a:rPr lang="en-US" sz="2000" dirty="0" err="1" smtClean="0"/>
              <a:t>Spatio</a:t>
            </a:r>
            <a:r>
              <a:rPr lang="en-US" sz="2000" dirty="0" smtClean="0"/>
              <a:t>-temporal evolution in URIs</a:t>
            </a:r>
          </a:p>
          <a:p>
            <a:pPr>
              <a:defRPr/>
            </a:pPr>
            <a:r>
              <a:rPr lang="en-US" sz="2400" dirty="0" smtClean="0"/>
              <a:t>Multiple representation: need for metadata?</a:t>
            </a:r>
          </a:p>
          <a:p>
            <a:pPr lvl="1">
              <a:defRPr/>
            </a:pPr>
            <a:r>
              <a:rPr lang="en-US" sz="2000" dirty="0" smtClean="0"/>
              <a:t>Level of detail</a:t>
            </a:r>
          </a:p>
          <a:p>
            <a:pPr lvl="1">
              <a:defRPr/>
            </a:pPr>
            <a:r>
              <a:rPr lang="en-US" sz="2000" dirty="0" smtClean="0"/>
              <a:t>Geometry modeling rules and reasoning</a:t>
            </a:r>
          </a:p>
          <a:p>
            <a:pPr>
              <a:defRPr/>
            </a:pPr>
            <a:r>
              <a:rPr lang="en-US" sz="2400" dirty="0" smtClean="0"/>
              <a:t>Tracking Provenance of </a:t>
            </a:r>
            <a:r>
              <a:rPr lang="en-US" sz="2400" dirty="0" err="1" smtClean="0"/>
              <a:t>geodata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To ensure quality of published dataset</a:t>
            </a:r>
          </a:p>
          <a:p>
            <a:pPr lvl="1">
              <a:defRPr/>
            </a:pPr>
            <a:r>
              <a:rPr lang="en-US" sz="2000" dirty="0" smtClean="0"/>
              <a:t>To ensure trust from application consumers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18CB1A01-ABBC-4508-8AC8-0B592AA8D30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683568" y="1268760"/>
            <a:ext cx="7776864" cy="5040560"/>
          </a:xfrm>
          <a:prstGeom prst="rect">
            <a:avLst/>
          </a:prstGeom>
        </p:spPr>
        <p:txBody>
          <a:bodyPr/>
          <a:lstStyle>
            <a:lvl1pPr marL="17938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 kern="1200" cap="all">
                <a:solidFill>
                  <a:srgbClr val="7279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indent="-169863" algn="l" rtl="0" eaLnBrk="1" fontAlgn="base" hangingPunct="1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25" indent="-1619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71675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  <a:p>
            <a:pPr>
              <a:spcBef>
                <a:spcPts val="1200"/>
              </a:spcBef>
              <a:buFontTx/>
              <a:buChar char="-"/>
            </a:pPr>
            <a:endParaRPr lang="en-US" sz="1800" cap="none"/>
          </a:p>
        </p:txBody>
      </p:sp>
    </p:spTree>
    <p:extLst>
      <p:ext uri="{BB962C8B-B14F-4D97-AF65-F5344CB8AC3E}">
        <p14:creationId xmlns:p14="http://schemas.microsoft.com/office/powerpoint/2010/main" val="364130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13663" cy="5256584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Visualizations</a:t>
            </a:r>
          </a:p>
          <a:p>
            <a:pPr lvl="1">
              <a:defRPr/>
            </a:pPr>
            <a:r>
              <a:rPr lang="en-US" sz="2000" dirty="0" smtClean="0"/>
              <a:t>Extend categories and vocabularies for detection</a:t>
            </a:r>
          </a:p>
          <a:p>
            <a:pPr lvl="1">
              <a:defRPr/>
            </a:pPr>
            <a:r>
              <a:rPr lang="en-US" sz="2000" dirty="0" smtClean="0"/>
              <a:t>Provide templates for generating “mash-ups” to combine domains, an mash-up widget generator</a:t>
            </a:r>
          </a:p>
          <a:p>
            <a:pPr lvl="1">
              <a:defRPr/>
            </a:pPr>
            <a:r>
              <a:rPr lang="en-US" sz="2000" dirty="0" smtClean="0"/>
              <a:t>Investigate the “</a:t>
            </a:r>
            <a:r>
              <a:rPr lang="en-US" sz="2000" b="1" i="1" dirty="0" smtClean="0"/>
              <a:t>importance</a:t>
            </a:r>
            <a:r>
              <a:rPr lang="en-US" sz="2000" dirty="0" smtClean="0"/>
              <a:t>” of a category in dataset</a:t>
            </a:r>
          </a:p>
          <a:p>
            <a:pPr lvl="1">
              <a:defRPr/>
            </a:pPr>
            <a:r>
              <a:rPr lang="en-US" sz="2000" dirty="0" smtClean="0"/>
              <a:t>Provide a </a:t>
            </a:r>
            <a:r>
              <a:rPr lang="en-US" sz="2000" dirty="0"/>
              <a:t>u</a:t>
            </a:r>
            <a:r>
              <a:rPr lang="en-US" sz="2000" dirty="0" smtClean="0"/>
              <a:t>ser evaluation </a:t>
            </a:r>
          </a:p>
          <a:p>
            <a:pPr>
              <a:defRPr/>
            </a:pPr>
            <a:r>
              <a:rPr lang="en-US" sz="2400" dirty="0" smtClean="0"/>
              <a:t>Metadata </a:t>
            </a:r>
            <a:r>
              <a:rPr lang="en-US" sz="2400" dirty="0"/>
              <a:t>management</a:t>
            </a:r>
          </a:p>
          <a:p>
            <a:pPr lvl="1">
              <a:defRPr/>
            </a:pPr>
            <a:r>
              <a:rPr lang="en-US" sz="2000" dirty="0" smtClean="0"/>
              <a:t>Publish </a:t>
            </a:r>
            <a:r>
              <a:rPr lang="en-US" sz="2000" dirty="0"/>
              <a:t>a list of common recommended prefixes</a:t>
            </a:r>
          </a:p>
          <a:p>
            <a:pPr lvl="1">
              <a:defRPr/>
            </a:pPr>
            <a:r>
              <a:rPr lang="en-US" sz="2000" dirty="0"/>
              <a:t>Foster and support current effort towards a more sustainable governance of vocabularies</a:t>
            </a:r>
            <a:r>
              <a:rPr lang="en-US" sz="2000" dirty="0" smtClean="0"/>
              <a:t>.</a:t>
            </a:r>
          </a:p>
          <a:p>
            <a:pPr lvl="1">
              <a:defRPr/>
            </a:pPr>
            <a:r>
              <a:rPr lang="en-US" sz="2000" dirty="0"/>
              <a:t>Compare (P)IC with other graph-based ranking </a:t>
            </a:r>
            <a:br>
              <a:rPr lang="en-US" sz="2000" dirty="0"/>
            </a:br>
            <a:r>
              <a:rPr lang="en-US" sz="2000" dirty="0"/>
              <a:t>(e.g. </a:t>
            </a:r>
            <a:r>
              <a:rPr lang="en-US" sz="2000" dirty="0" err="1"/>
              <a:t>pagerank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Investigate the dependency ranking between vocabularies</a:t>
            </a:r>
          </a:p>
          <a:p>
            <a:pPr lvl="1">
              <a:defRPr/>
            </a:pPr>
            <a:endParaRPr lang="en-US" sz="2200" dirty="0" smtClean="0"/>
          </a:p>
          <a:p>
            <a:pPr lvl="1">
              <a:defRPr/>
            </a:pPr>
            <a:endParaRPr lang="en-US" sz="2200" dirty="0"/>
          </a:p>
          <a:p>
            <a:pPr>
              <a:defRPr/>
            </a:pPr>
            <a:endParaRPr lang="en-US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3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713663" cy="2664296"/>
          </a:xfrm>
          <a:solidFill>
            <a:schemeClr val="accent1"/>
          </a:solidFill>
        </p:spPr>
        <p:txBody>
          <a:bodyPr/>
          <a:lstStyle/>
          <a:p>
            <a:pPr>
              <a:defRPr/>
            </a:pPr>
            <a:r>
              <a:rPr lang="en-US" sz="1800" b="0" dirty="0"/>
              <a:t>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, </a:t>
            </a:r>
            <a:r>
              <a:rPr lang="en-US" sz="1800" u="sng" dirty="0"/>
              <a:t>G.A. Atemezing</a:t>
            </a:r>
            <a:r>
              <a:rPr lang="en-US" sz="1800" b="0" dirty="0"/>
              <a:t>, Maria </a:t>
            </a:r>
            <a:r>
              <a:rPr lang="en-US" sz="1800" b="0" dirty="0" err="1"/>
              <a:t>Poveda</a:t>
            </a:r>
            <a:r>
              <a:rPr lang="en-US" sz="1800" b="0" dirty="0"/>
              <a:t>, Bernard </a:t>
            </a:r>
            <a:r>
              <a:rPr lang="en-US" sz="1800" b="0" dirty="0" err="1"/>
              <a:t>Vatant</a:t>
            </a:r>
            <a:r>
              <a:rPr lang="en-US" sz="1800" b="0" dirty="0"/>
              <a:t>: Linked Open Vocabularies (LOV): a gateway to reusable semantic vocabularies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: Modeling visualization tools and applications on the Web. Semantic Web Journal, </a:t>
            </a:r>
            <a:r>
              <a:rPr lang="en-US" sz="1800" b="0" i="1" dirty="0"/>
              <a:t>under review, 2015</a:t>
            </a:r>
            <a:r>
              <a:rPr lang="en-US" sz="1800" b="0" dirty="0"/>
              <a:t>.</a:t>
            </a:r>
          </a:p>
          <a:p>
            <a:pPr>
              <a:defRPr/>
            </a:pPr>
            <a:r>
              <a:rPr lang="en-US" sz="1800" u="sng" dirty="0"/>
              <a:t>G.A. Atemezing </a:t>
            </a:r>
            <a:r>
              <a:rPr lang="en-US" sz="1800" b="0" dirty="0"/>
              <a:t>et al.: Transforming meteorological data into linked data. In Semantic Web journal, Special Issue on Linked Dataset descriptions, 2012. IOS Press.</a:t>
            </a:r>
            <a:endParaRPr lang="en-US" sz="1600" b="0" dirty="0" smtClean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9512" y="3573016"/>
            <a:ext cx="8713663" cy="27363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 smtClean="0"/>
              <a:t>Guido </a:t>
            </a:r>
            <a:r>
              <a:rPr lang="en-US" sz="1800" b="0" dirty="0" err="1" smtClean="0"/>
              <a:t>Governatori</a:t>
            </a:r>
            <a:r>
              <a:rPr lang="en-US" sz="1800" b="0" dirty="0" smtClean="0"/>
              <a:t>, Ho-Pun Lam, </a:t>
            </a:r>
            <a:r>
              <a:rPr lang="en-US" sz="1800" b="0" dirty="0" err="1" smtClean="0"/>
              <a:t>Antonino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Rotolo</a:t>
            </a:r>
            <a:r>
              <a:rPr lang="en-US" sz="1800" b="0" dirty="0" smtClean="0"/>
              <a:t>, Serena </a:t>
            </a:r>
            <a:r>
              <a:rPr lang="en-US" sz="1800" b="0" dirty="0" err="1" smtClean="0"/>
              <a:t>Villata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 and Fabien </a:t>
            </a:r>
            <a:r>
              <a:rPr lang="en-US" sz="1800" b="0" dirty="0" err="1" smtClean="0"/>
              <a:t>Gandon</a:t>
            </a:r>
            <a:r>
              <a:rPr lang="en-US" sz="1800" b="0" dirty="0" smtClean="0"/>
              <a:t>: LIVE: a Tool for Checking Licenses Compatibility between Vocabularies and Data.(ISWC 2014, Demo Track)</a:t>
            </a:r>
          </a:p>
          <a:p>
            <a:pPr algn="just">
              <a:defRPr/>
            </a:pP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 smtClean="0"/>
              <a:t>and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: Information content based ranking metric for linked open vocabularies. (SEMANTICS 2014)</a:t>
            </a:r>
          </a:p>
          <a:p>
            <a:pPr algn="just">
              <a:defRPr/>
            </a:pPr>
            <a:r>
              <a:rPr lang="en-US" sz="1800" b="0" dirty="0" smtClean="0"/>
              <a:t>Ahmad </a:t>
            </a:r>
            <a:r>
              <a:rPr lang="en-US" sz="1800" b="0" dirty="0" err="1" smtClean="0"/>
              <a:t>Assaf</a:t>
            </a:r>
            <a:r>
              <a:rPr lang="en-US" sz="1800" b="0" dirty="0" smtClean="0"/>
              <a:t>, </a:t>
            </a:r>
            <a:r>
              <a:rPr lang="en-US" sz="1800" u="sng" dirty="0" smtClean="0"/>
              <a:t>G.A. Atemezing</a:t>
            </a:r>
            <a:r>
              <a:rPr lang="en-US" sz="1800" b="0" dirty="0" smtClean="0"/>
              <a:t>, Raphael </a:t>
            </a:r>
            <a:r>
              <a:rPr lang="en-US" sz="1800" b="0" dirty="0" err="1" smtClean="0"/>
              <a:t>Troncy</a:t>
            </a:r>
            <a:r>
              <a:rPr lang="en-US" sz="1800" b="0" dirty="0" smtClean="0"/>
              <a:t> and Elena </a:t>
            </a:r>
            <a:r>
              <a:rPr lang="en-US" sz="1800" b="0" dirty="0" err="1" smtClean="0"/>
              <a:t>Cabrio</a:t>
            </a:r>
            <a:r>
              <a:rPr lang="en-US" sz="1800" b="0" dirty="0" smtClean="0"/>
              <a:t>: What are the important properties of an entity? Comparing users and knowledge graph point of view. In 11th Extended Semantic Web Conference (Demo Track, ESWC 2014)</a:t>
            </a:r>
          </a:p>
        </p:txBody>
      </p:sp>
    </p:spTree>
    <p:extLst>
      <p:ext uri="{BB962C8B-B14F-4D97-AF65-F5344CB8AC3E}">
        <p14:creationId xmlns:p14="http://schemas.microsoft.com/office/powerpoint/2010/main" val="391192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6600"/>
          </a:solidFill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980728"/>
            <a:ext cx="8642350" cy="3456384"/>
          </a:xfrm>
          <a:solidFill>
            <a:srgbClr val="BDD3FF"/>
          </a:solidFill>
        </p:spPr>
        <p:txBody>
          <a:bodyPr/>
          <a:lstStyle/>
          <a:p>
            <a:pPr algn="just">
              <a:defRPr/>
            </a:pPr>
            <a:r>
              <a:rPr lang="en-US" sz="1800" b="0" dirty="0"/>
              <a:t>Francois </a:t>
            </a:r>
            <a:r>
              <a:rPr lang="en-US" sz="1800" b="0" dirty="0" err="1"/>
              <a:t>Scharffe</a:t>
            </a:r>
            <a:r>
              <a:rPr lang="en-US" sz="1800" b="0" dirty="0"/>
              <a:t>, </a:t>
            </a:r>
            <a:r>
              <a:rPr lang="en-US" sz="1800" u="sng" dirty="0" smtClean="0"/>
              <a:t>G.A </a:t>
            </a:r>
            <a:r>
              <a:rPr lang="en-US" sz="1800" u="sng" dirty="0"/>
              <a:t>Atemezing</a:t>
            </a:r>
            <a:r>
              <a:rPr lang="en-US" sz="1800" b="0" dirty="0"/>
              <a:t>, Raphael </a:t>
            </a:r>
            <a:r>
              <a:rPr lang="en-US" sz="1800" b="0" dirty="0" err="1"/>
              <a:t>Troncy</a:t>
            </a:r>
            <a:r>
              <a:rPr lang="en-US" sz="1800" b="0" dirty="0"/>
              <a:t>, Fabien </a:t>
            </a:r>
            <a:r>
              <a:rPr lang="en-US" sz="1800" b="0" dirty="0" err="1"/>
              <a:t>Gandon</a:t>
            </a:r>
            <a:r>
              <a:rPr lang="en-US" sz="1800" b="0" dirty="0"/>
              <a:t>, Serena </a:t>
            </a:r>
            <a:r>
              <a:rPr lang="en-US" sz="1800" b="0" dirty="0" err="1"/>
              <a:t>Villata</a:t>
            </a:r>
            <a:r>
              <a:rPr lang="en-US" sz="1800" b="0" dirty="0"/>
              <a:t>, </a:t>
            </a:r>
            <a:r>
              <a:rPr lang="en-US" sz="1800" b="0" dirty="0" err="1"/>
              <a:t>Bénédicte</a:t>
            </a:r>
            <a:r>
              <a:rPr lang="en-US" sz="1800" b="0" dirty="0"/>
              <a:t> Bucher, </a:t>
            </a:r>
            <a:r>
              <a:rPr lang="en-US" sz="1800" b="0" dirty="0" err="1"/>
              <a:t>Faycal</a:t>
            </a:r>
            <a:r>
              <a:rPr lang="en-US" sz="1800" b="0" dirty="0"/>
              <a:t> </a:t>
            </a:r>
            <a:r>
              <a:rPr lang="en-US" sz="1800" b="0" dirty="0" err="1"/>
              <a:t>Hamdi</a:t>
            </a:r>
            <a:r>
              <a:rPr lang="en-US" sz="1800" b="0" dirty="0"/>
              <a:t>, Laurent </a:t>
            </a:r>
            <a:r>
              <a:rPr lang="en-US" sz="1800" b="0" dirty="0" err="1"/>
              <a:t>Bihanic</a:t>
            </a:r>
            <a:r>
              <a:rPr lang="en-US" sz="1800" b="0" dirty="0"/>
              <a:t>, Gabriel </a:t>
            </a:r>
            <a:r>
              <a:rPr lang="en-US" sz="1800" b="0" dirty="0" err="1"/>
              <a:t>Kepeklian</a:t>
            </a:r>
            <a:r>
              <a:rPr lang="en-US" sz="1800" b="0" dirty="0"/>
              <a:t>, Franck Cotton, Jerome </a:t>
            </a:r>
            <a:r>
              <a:rPr lang="en-US" sz="1800" b="0" dirty="0" err="1"/>
              <a:t>Euzenat</a:t>
            </a:r>
            <a:r>
              <a:rPr lang="en-US" sz="1800" b="0" dirty="0"/>
              <a:t>, </a:t>
            </a:r>
            <a:r>
              <a:rPr lang="en-US" sz="1800" b="0" dirty="0" err="1"/>
              <a:t>Zhengjie</a:t>
            </a:r>
            <a:r>
              <a:rPr lang="en-US" sz="1800" b="0" dirty="0"/>
              <a:t> Fan, Pierre-Yves </a:t>
            </a:r>
            <a:r>
              <a:rPr lang="en-US" sz="1800" b="0" dirty="0" err="1"/>
              <a:t>Vandenbussche</a:t>
            </a:r>
            <a:r>
              <a:rPr lang="en-US" sz="1800" b="0" dirty="0"/>
              <a:t> and Bernard </a:t>
            </a:r>
            <a:r>
              <a:rPr lang="en-US" sz="1800" b="0" dirty="0" err="1"/>
              <a:t>Vatant</a:t>
            </a:r>
            <a:r>
              <a:rPr lang="en-US" sz="1800" b="0" dirty="0"/>
              <a:t>: Enabling linked-data publication with the </a:t>
            </a:r>
            <a:r>
              <a:rPr lang="en-US" sz="1800" b="0" dirty="0" err="1"/>
              <a:t>datalift</a:t>
            </a:r>
            <a:r>
              <a:rPr lang="en-US" sz="1800" b="0" dirty="0"/>
              <a:t> platform. (AAAI, W10:Semantic Cities, 2012) </a:t>
            </a:r>
          </a:p>
          <a:p>
            <a:pPr algn="just">
              <a:defRPr/>
            </a:pP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dirty="0"/>
              <a:t> </a:t>
            </a:r>
            <a:r>
              <a:rPr lang="en-US" sz="1800" b="0" dirty="0"/>
              <a:t>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Vers</a:t>
            </a:r>
            <a:r>
              <a:rPr lang="en-US" sz="1800" b="0" dirty="0"/>
              <a:t> </a:t>
            </a:r>
            <a:r>
              <a:rPr lang="en-US" sz="1800" b="0" dirty="0" err="1"/>
              <a:t>une</a:t>
            </a:r>
            <a:r>
              <a:rPr lang="en-US" sz="1800" b="0" dirty="0"/>
              <a:t> </a:t>
            </a:r>
            <a:r>
              <a:rPr lang="en-US" sz="1800" b="0" dirty="0" err="1"/>
              <a:t>meilleure</a:t>
            </a:r>
            <a:r>
              <a:rPr lang="en-US" sz="1800" b="0" dirty="0"/>
              <a:t> </a:t>
            </a:r>
            <a:r>
              <a:rPr lang="en-US" sz="1800" b="0" dirty="0" err="1"/>
              <a:t>interopérabilité</a:t>
            </a:r>
            <a:r>
              <a:rPr lang="en-US" sz="1800" b="0" dirty="0"/>
              <a:t> des </a:t>
            </a:r>
            <a:r>
              <a:rPr lang="en-US" sz="1800" b="0" dirty="0" err="1"/>
              <a:t>donneés</a:t>
            </a:r>
            <a:r>
              <a:rPr lang="en-US" sz="1800" b="0" dirty="0"/>
              <a:t> </a:t>
            </a:r>
            <a:r>
              <a:rPr lang="en-US" sz="1800" b="0" dirty="0" err="1"/>
              <a:t>geographiques</a:t>
            </a:r>
            <a:r>
              <a:rPr lang="en-US" sz="1800" b="0" dirty="0"/>
              <a:t> </a:t>
            </a:r>
            <a:r>
              <a:rPr lang="en-US" sz="1800" b="0" dirty="0" err="1"/>
              <a:t>francaises</a:t>
            </a:r>
            <a:r>
              <a:rPr lang="en-US" sz="1800" b="0" dirty="0"/>
              <a:t> </a:t>
            </a:r>
            <a:r>
              <a:rPr lang="en-US" sz="1800" b="0" dirty="0" err="1"/>
              <a:t>sur</a:t>
            </a:r>
            <a:r>
              <a:rPr lang="en-US" sz="1800" b="0" dirty="0"/>
              <a:t> le Web de </a:t>
            </a:r>
            <a:r>
              <a:rPr lang="en-US" sz="1800" b="0" dirty="0" err="1"/>
              <a:t>donneés</a:t>
            </a:r>
            <a:r>
              <a:rPr lang="en-US" sz="1800" b="0" dirty="0"/>
              <a:t>. (IC 2012).</a:t>
            </a:r>
          </a:p>
          <a:p>
            <a:pPr algn="just">
              <a:defRPr/>
            </a:pPr>
            <a:r>
              <a:rPr lang="en-US" sz="1800" b="0" dirty="0" err="1"/>
              <a:t>Houda</a:t>
            </a:r>
            <a:r>
              <a:rPr lang="en-US" sz="1800" b="0" dirty="0"/>
              <a:t> </a:t>
            </a:r>
            <a:r>
              <a:rPr lang="en-US" sz="1800" b="0" dirty="0" err="1"/>
              <a:t>Khrouf</a:t>
            </a:r>
            <a:r>
              <a:rPr lang="en-US" sz="1800" b="0" dirty="0"/>
              <a:t>, </a:t>
            </a:r>
            <a:r>
              <a:rPr lang="en-US" sz="1800" u="sng" dirty="0" smtClean="0"/>
              <a:t>G.A. </a:t>
            </a:r>
            <a:r>
              <a:rPr lang="en-US" sz="1800" u="sng" dirty="0"/>
              <a:t>Atemezing</a:t>
            </a:r>
            <a:r>
              <a:rPr lang="en-US" sz="1800" b="0" dirty="0"/>
              <a:t>, Thomas Steiner, Giuseppe Rizzo and Raphael </a:t>
            </a:r>
            <a:r>
              <a:rPr lang="en-US" sz="1800" b="0" dirty="0" err="1"/>
              <a:t>Troncy</a:t>
            </a:r>
            <a:r>
              <a:rPr lang="en-US" sz="1800" b="0" dirty="0"/>
              <a:t>: </a:t>
            </a:r>
            <a:r>
              <a:rPr lang="en-US" sz="1800" b="0" dirty="0" err="1"/>
              <a:t>Confomaton</a:t>
            </a:r>
            <a:r>
              <a:rPr lang="en-US" sz="1800" b="0" dirty="0"/>
              <a:t>: A conference enhancer with social media from the cloud. (ESWC 2012, Demo Track) </a:t>
            </a:r>
          </a:p>
          <a:p>
            <a:endParaRPr lang="es-E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67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51520" y="4365104"/>
            <a:ext cx="8641655" cy="201622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defRPr/>
            </a:pPr>
            <a:r>
              <a:rPr lang="en-US" sz="1800" b="0" dirty="0"/>
              <a:t>Bernadette Hyland, </a:t>
            </a:r>
            <a:r>
              <a:rPr lang="en-US" sz="1800" u="sng" dirty="0" smtClean="0"/>
              <a:t>G.A. Atemezing</a:t>
            </a:r>
            <a:r>
              <a:rPr lang="en-US" sz="1800" dirty="0" smtClean="0"/>
              <a:t> </a:t>
            </a:r>
            <a:r>
              <a:rPr lang="en-US" sz="1800" b="0" dirty="0"/>
              <a:t>and Boris </a:t>
            </a:r>
            <a:r>
              <a:rPr lang="en-US" sz="1800" b="0" dirty="0" err="1"/>
              <a:t>Villazón-Terrazas</a:t>
            </a:r>
            <a:r>
              <a:rPr lang="en-US" sz="1800" b="0" dirty="0"/>
              <a:t> (editors): Best Practices for Publishing Linked Data. W3C Working Group Note pub- </a:t>
            </a:r>
            <a:r>
              <a:rPr lang="en-US" sz="1800" b="0" dirty="0" err="1"/>
              <a:t>lished</a:t>
            </a:r>
            <a:r>
              <a:rPr lang="en-US" sz="1800" b="0" dirty="0"/>
              <a:t> on January 9, 2014. URL: </a:t>
            </a:r>
            <a:r>
              <a:rPr lang="en-US" sz="1800" b="0" dirty="0">
                <a:hlinkClick r:id="rId3"/>
              </a:rPr>
              <a:t>http://www.w3.org/TR/</a:t>
            </a:r>
            <a:r>
              <a:rPr lang="en-US" sz="1800" b="0" dirty="0" err="1">
                <a:hlinkClick r:id="rId3"/>
              </a:rPr>
              <a:t>ld-bp</a:t>
            </a:r>
            <a:r>
              <a:rPr lang="en-US" sz="1800" b="0" dirty="0">
                <a:hlinkClick r:id="rId3"/>
              </a:rPr>
              <a:t>/</a:t>
            </a:r>
            <a:endParaRPr lang="en-US" sz="1800" b="0" dirty="0"/>
          </a:p>
          <a:p>
            <a:pPr algn="just">
              <a:defRPr/>
            </a:pPr>
            <a:r>
              <a:rPr lang="en-US" sz="1800" b="0" dirty="0" smtClean="0"/>
              <a:t>Bernadette </a:t>
            </a:r>
            <a:r>
              <a:rPr lang="en-US" sz="1800" b="0" dirty="0"/>
              <a:t>Hyland, </a:t>
            </a:r>
            <a:r>
              <a:rPr lang="en-US" sz="1800" u="sng" dirty="0" smtClean="0"/>
              <a:t>G.A Atemezing</a:t>
            </a:r>
            <a:r>
              <a:rPr lang="en-US" sz="1800" b="0" dirty="0" smtClean="0"/>
              <a:t>, </a:t>
            </a:r>
            <a:r>
              <a:rPr lang="en-US" sz="1800" b="0" dirty="0"/>
              <a:t>Michael Pendleton, </a:t>
            </a:r>
            <a:r>
              <a:rPr lang="en-US" sz="1800" b="0" dirty="0" err="1"/>
              <a:t>Biplav</a:t>
            </a:r>
            <a:r>
              <a:rPr lang="en-US" sz="1800" b="0" dirty="0"/>
              <a:t> </a:t>
            </a:r>
            <a:r>
              <a:rPr lang="en-US" sz="1800" b="0" dirty="0" err="1"/>
              <a:t>Srivastava</a:t>
            </a:r>
            <a:r>
              <a:rPr lang="en-US" sz="1800" b="0" dirty="0"/>
              <a:t> (editors): Linked Data Glossary. W3C Working Group Note published on June 27, 2013. URL: www.w3.org/TR/</a:t>
            </a:r>
            <a:r>
              <a:rPr lang="en-US" sz="1800" b="0" dirty="0" err="1"/>
              <a:t>ld</a:t>
            </a:r>
            <a:r>
              <a:rPr lang="en-US" sz="1800" b="0" dirty="0"/>
              <a:t>-glossary/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9671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6768752" cy="1080120"/>
          </a:xfrm>
        </p:spPr>
        <p:txBody>
          <a:bodyPr/>
          <a:lstStyle/>
          <a:p>
            <a:pPr>
              <a:defRPr/>
            </a:pPr>
            <a:r>
              <a:rPr lang="en-US" sz="3600" i="1" dirty="0" smtClean="0"/>
              <a:t>Thank you for your attention!</a:t>
            </a:r>
            <a:endParaRPr lang="en-US" sz="3600" i="1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700" y="188913"/>
            <a:ext cx="17129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n 3" descr="question-m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284984"/>
            <a:ext cx="1910080" cy="16865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351357" y="5517232"/>
            <a:ext cx="4172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Credits</a:t>
            </a:r>
            <a:r>
              <a:rPr lang="es-ES" dirty="0" smtClean="0"/>
              <a:t>: </a:t>
            </a:r>
          </a:p>
          <a:p>
            <a:r>
              <a:rPr lang="es-ES" dirty="0" smtClean="0"/>
              <a:t>Bridge: </a:t>
            </a:r>
            <a:r>
              <a:rPr lang="es-ES" dirty="0" err="1" smtClean="0"/>
              <a:t>Flickr</a:t>
            </a:r>
            <a:r>
              <a:rPr lang="es-ES" dirty="0" smtClean="0"/>
              <a:t> at </a:t>
            </a:r>
            <a:r>
              <a:rPr lang="es-ES" dirty="0" err="1" smtClean="0"/>
              <a:t>https</a:t>
            </a:r>
            <a:r>
              <a:rPr lang="es-ES" dirty="0"/>
              <a:t>://</a:t>
            </a:r>
            <a:r>
              <a:rPr lang="es-ES" dirty="0" err="1"/>
              <a:t>flic.kr</a:t>
            </a:r>
            <a:r>
              <a:rPr lang="es-ES" dirty="0"/>
              <a:t>/p/</a:t>
            </a:r>
            <a:r>
              <a:rPr lang="es-ES" dirty="0" err="1"/>
              <a:t>pvwMSf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9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50825" y="1052736"/>
            <a:ext cx="8642350" cy="532859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</a:t>
            </a:r>
          </a:p>
          <a:p>
            <a:pPr>
              <a:defRPr/>
            </a:pPr>
            <a:r>
              <a:rPr lang="en-US" dirty="0" smtClean="0"/>
              <a:t>Research Questions</a:t>
            </a:r>
          </a:p>
          <a:p>
            <a:pPr>
              <a:defRPr/>
            </a:pPr>
            <a:r>
              <a:rPr lang="en-US" dirty="0" smtClean="0"/>
              <a:t>Contributions</a:t>
            </a:r>
          </a:p>
          <a:p>
            <a:pPr lvl="1">
              <a:defRPr/>
            </a:pPr>
            <a:r>
              <a:rPr lang="en-US" dirty="0" smtClean="0"/>
              <a:t>Semantic </a:t>
            </a:r>
            <a:r>
              <a:rPr lang="en-US" dirty="0" smtClean="0"/>
              <a:t>publication </a:t>
            </a:r>
            <a:r>
              <a:rPr lang="en-US" dirty="0" smtClean="0"/>
              <a:t>of geospatial data</a:t>
            </a:r>
          </a:p>
          <a:p>
            <a:pPr lvl="1">
              <a:defRPr/>
            </a:pPr>
            <a:r>
              <a:rPr lang="en-US" dirty="0" smtClean="0"/>
              <a:t>Visualizations of Government Linked Data</a:t>
            </a:r>
          </a:p>
          <a:p>
            <a:pPr lvl="1">
              <a:defRPr/>
            </a:pPr>
            <a:r>
              <a:rPr lang="en-US" dirty="0" smtClean="0"/>
              <a:t>Best Practices for metadata in vocabularies</a:t>
            </a:r>
          </a:p>
          <a:p>
            <a:pPr>
              <a:defRPr/>
            </a:pPr>
            <a:r>
              <a:rPr lang="en-US" dirty="0" smtClean="0"/>
              <a:t>Conclusion </a:t>
            </a:r>
          </a:p>
          <a:p>
            <a:pPr>
              <a:defRPr/>
            </a:pPr>
            <a:r>
              <a:rPr lang="en-US" dirty="0" smtClean="0"/>
              <a:t>Publications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875512" y="11016"/>
            <a:ext cx="8642350" cy="11857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dirty="0" smtClean="0"/>
              <a:t>                 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</a:t>
            </a:r>
            <a:r>
              <a:rPr lang="en-US" sz="6400" dirty="0" smtClean="0"/>
              <a:t>Semantic Publication of Geospatial Data</a:t>
            </a:r>
            <a:endParaRPr lang="en-US" sz="6400" dirty="0"/>
          </a:p>
          <a:p>
            <a:pPr marL="0" indent="0">
              <a:buNone/>
            </a:pPr>
            <a:r>
              <a:rPr lang="en-US" sz="3200" dirty="0" smtClean="0"/>
              <a:t> 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- </a:t>
            </a:r>
            <a:fld id="{40B95FDC-B278-4EA4-A6EA-A66AD9375E6E}" type="slidenum">
              <a:rPr lang="en-US" smtClean="0"/>
              <a:pPr algn="r">
                <a:defRPr/>
              </a:pPr>
              <a:t>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91462" y="41166"/>
            <a:ext cx="8569325" cy="6477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7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G</a:t>
            </a:r>
            <a:r>
              <a:rPr lang="en-US" dirty="0" smtClean="0"/>
              <a:t>eospatial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2015/04/10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G.A. Atemezing - Publishing and Consuming Gov'nt Linked Data on the Semantic Web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8196EB32-C722-4FDB-A1C8-E48032F04C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Marcador de contenido 11"/>
          <p:cNvSpPr txBox="1">
            <a:spLocks/>
          </p:cNvSpPr>
          <p:nvPr/>
        </p:nvSpPr>
        <p:spPr bwMode="auto">
          <a:xfrm>
            <a:off x="636863" y="5208906"/>
            <a:ext cx="3448050" cy="13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Wingdings" pitchFamily="2" charset="2"/>
              <a:buChar char="F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CC"/>
              </a:buClr>
              <a:buFont typeface="Eurostile LT Std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s-ES" sz="2400" dirty="0"/>
          </a:p>
        </p:txBody>
      </p:sp>
      <p:pic>
        <p:nvPicPr>
          <p:cNvPr id="14" name="Imagen 13" descr="geom_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3" y="3837239"/>
            <a:ext cx="3184800" cy="245973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850" y="1182338"/>
            <a:ext cx="6265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q"/>
            </a:pPr>
            <a:r>
              <a:rPr lang="es-ES" sz="3600" dirty="0" err="1" smtClean="0"/>
              <a:t>Two</a:t>
            </a:r>
            <a:r>
              <a:rPr lang="es-ES" sz="3600" dirty="0" smtClean="0"/>
              <a:t> </a:t>
            </a:r>
            <a:r>
              <a:rPr lang="es-ES" sz="3600" dirty="0" err="1" smtClean="0"/>
              <a:t>main</a:t>
            </a:r>
            <a:r>
              <a:rPr lang="es-ES" sz="3600" dirty="0" smtClean="0"/>
              <a:t> </a:t>
            </a:r>
            <a:r>
              <a:rPr lang="es-ES" sz="3600" dirty="0" err="1" smtClean="0"/>
              <a:t>components</a:t>
            </a:r>
            <a:r>
              <a:rPr lang="es-ES" sz="3600" dirty="0" smtClean="0"/>
              <a:t>: </a:t>
            </a:r>
          </a:p>
          <a:p>
            <a:r>
              <a:rPr lang="es-ES" sz="3600" dirty="0" err="1" smtClean="0"/>
              <a:t>Features</a:t>
            </a:r>
            <a:r>
              <a:rPr lang="es-ES" sz="3600" dirty="0"/>
              <a:t> </a:t>
            </a:r>
            <a:r>
              <a:rPr lang="es-ES" sz="3600" dirty="0" smtClean="0"/>
              <a:t>and</a:t>
            </a:r>
            <a:r>
              <a:rPr lang="es-ES" sz="3600" dirty="0" smtClean="0"/>
              <a:t> </a:t>
            </a:r>
            <a:r>
              <a:rPr lang="es-ES" sz="3600" dirty="0" err="1" smtClean="0"/>
              <a:t>Geometry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err="1" smtClean="0"/>
              <a:t>within</a:t>
            </a:r>
            <a:r>
              <a:rPr lang="es-ES" sz="3600" dirty="0" smtClean="0"/>
              <a:t> a </a:t>
            </a:r>
            <a:r>
              <a:rPr lang="es-ES" sz="3600" b="1" dirty="0" smtClean="0"/>
              <a:t>CRS.</a:t>
            </a:r>
            <a:endParaRPr lang="es-ES" sz="3600" b="1" dirty="0" smtClean="0"/>
          </a:p>
          <a:p>
            <a:pPr algn="ctr"/>
            <a:r>
              <a:rPr lang="es-ES" sz="3600" dirty="0" smtClean="0"/>
              <a:t> </a:t>
            </a:r>
            <a:endParaRPr lang="es-ES" sz="3600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52" y="4739070"/>
            <a:ext cx="5238552" cy="16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7976"/>
            <a:ext cx="3712939" cy="248114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urecom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odèle par défaut">
  <a:themeElements>
    <a:clrScheme name="2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dèle par défaut">
  <a:themeElements>
    <a:clrScheme name="4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Modèle par défaut">
  <a:themeElements>
    <a:clrScheme name="9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3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Modèle par défaut">
      <a:majorFont>
        <a:latin typeface="Eurostile LT Std"/>
        <a:ea typeface="MS PGothic"/>
        <a:cs typeface="Arial"/>
      </a:majorFont>
      <a:minorFont>
        <a:latin typeface="Eurostile LT Std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Eurostile LT Std"/>
        <a:ea typeface=""/>
        <a:cs typeface=""/>
      </a:majorFont>
      <a:minorFont>
        <a:latin typeface="Eurostile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eurecom</Template>
  <TotalTime>61530</TotalTime>
  <Words>5771</Words>
  <Application>Microsoft Macintosh PowerPoint</Application>
  <PresentationFormat>Presentación en pantalla (4:3)</PresentationFormat>
  <Paragraphs>930</Paragraphs>
  <Slides>68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68</vt:i4>
      </vt:variant>
    </vt:vector>
  </HeadingPairs>
  <TitlesOfParts>
    <vt:vector size="74" baseType="lpstr">
      <vt:lpstr>eurecom</vt:lpstr>
      <vt:lpstr>2_Modèle par défaut</vt:lpstr>
      <vt:lpstr>4_Modèle par défaut</vt:lpstr>
      <vt:lpstr>9_Modèle par défaut</vt:lpstr>
      <vt:lpstr>3_Modèle par défaut</vt:lpstr>
      <vt:lpstr>5_Modèle par défaut</vt:lpstr>
      <vt:lpstr>Publishing and Consuming Geo-Spatial Government Data on the Semantic Web</vt:lpstr>
      <vt:lpstr>The stars of this presentation….</vt:lpstr>
      <vt:lpstr>Geospatial data: why it matters?</vt:lpstr>
      <vt:lpstr>GeoData on the LOD Cloud</vt:lpstr>
      <vt:lpstr>French IGN- Reference Geodata</vt:lpstr>
      <vt:lpstr>Research Questions</vt:lpstr>
      <vt:lpstr>Outline</vt:lpstr>
      <vt:lpstr>Presentación de PowerPoint</vt:lpstr>
      <vt:lpstr>Modeling Geospatial Objects</vt:lpstr>
      <vt:lpstr>Coordinate Reference Systems (CRS)</vt:lpstr>
      <vt:lpstr>CRSs  in France (Metropolitan +Overseas)</vt:lpstr>
      <vt:lpstr>CRS Converters and Limitations</vt:lpstr>
      <vt:lpstr>Developing a REST converter service</vt:lpstr>
      <vt:lpstr>Vocabularies for Modeling Features (1/2)</vt:lpstr>
      <vt:lpstr>Vocabularies for Modeling Features (2/2)</vt:lpstr>
      <vt:lpstr>Modeling Geometry: State of the Art </vt:lpstr>
      <vt:lpstr>Reusing Existing Ontologies (GeOnto)</vt:lpstr>
      <vt:lpstr>Aligning GeOnto with existing Ontologies</vt:lpstr>
      <vt:lpstr>Alignment Process (GeoNames)– Results</vt:lpstr>
      <vt:lpstr>Proposal: CheckList for modeling geodata</vt:lpstr>
      <vt:lpstr>Proposal: A Vocabulary for complex Geometry</vt:lpstr>
      <vt:lpstr>Associating CRS to Geometries</vt:lpstr>
      <vt:lpstr>Overview of the vocabularies and relationships</vt:lpstr>
      <vt:lpstr>A workflow for publishing Linked(Geo)Data</vt:lpstr>
      <vt:lpstr>Publishing French Reference Geodata in RDF</vt:lpstr>
      <vt:lpstr>French Open Addresses in RDF Mappings</vt:lpstr>
      <vt:lpstr>Contribution to the LOD Cloud (FrLOD)</vt:lpstr>
      <vt:lpstr>Why Visualizations Matters</vt:lpstr>
      <vt:lpstr>Part Two</vt:lpstr>
      <vt:lpstr>Types of Visualization in Government Portals </vt:lpstr>
      <vt:lpstr>Linked Data Application Categories (*)</vt:lpstr>
      <vt:lpstr>Relevant Features in Visualization Tools</vt:lpstr>
      <vt:lpstr>Describing an Application: Opendatacom</vt:lpstr>
      <vt:lpstr>DVIA: A vocabulary to describe Applications</vt:lpstr>
      <vt:lpstr>DVIA in Real World Datasets</vt:lpstr>
      <vt:lpstr>A Journey of a Web Application developer </vt:lpstr>
      <vt:lpstr>A Journey of a Web Application developer</vt:lpstr>
      <vt:lpstr>A Journey of a Web Application developer</vt:lpstr>
      <vt:lpstr>Our Proposal</vt:lpstr>
      <vt:lpstr>Requirements of LDVizWiz (LDViz-”Wise”)</vt:lpstr>
      <vt:lpstr>Mapping Categories and vocabularies</vt:lpstr>
      <vt:lpstr>LDVizWiz Workflow</vt:lpstr>
      <vt:lpstr>Step 1: Categories detection</vt:lpstr>
      <vt:lpstr>Experiment: Categories Detection</vt:lpstr>
      <vt:lpstr>Step2: Properties Aggregation</vt:lpstr>
      <vt:lpstr>Step3: Publication </vt:lpstr>
      <vt:lpstr>Current Implementation</vt:lpstr>
      <vt:lpstr>Part Three</vt:lpstr>
      <vt:lpstr>W3C Govn’t LD Best Practices</vt:lpstr>
      <vt:lpstr>Focus on vocabularies: Disambiguating Vocabulary Prefixes</vt:lpstr>
      <vt:lpstr>Why if … global use of prefixes</vt:lpstr>
      <vt:lpstr>LOV in a Nutshell : http://lov.okfn.org/dataset/lov/</vt:lpstr>
      <vt:lpstr>LOV vs PREFIX.CC-Alignment Findings </vt:lpstr>
      <vt:lpstr>Vocabulary Search and Ranking</vt:lpstr>
      <vt:lpstr>Ranking Algorithm</vt:lpstr>
      <vt:lpstr>Running Example: dcterms vs foaf</vt:lpstr>
      <vt:lpstr>Results on Ranking</vt:lpstr>
      <vt:lpstr>Applications of the Ranking Metrics </vt:lpstr>
      <vt:lpstr>Licenses Compatibility</vt:lpstr>
      <vt:lpstr>Our Proposal: LIVE Framework</vt:lpstr>
      <vt:lpstr>The Logic</vt:lpstr>
      <vt:lpstr>LIVE Evaluation</vt:lpstr>
      <vt:lpstr>Conclusion</vt:lpstr>
      <vt:lpstr>Future Work</vt:lpstr>
      <vt:lpstr>Future Work</vt:lpstr>
      <vt:lpstr>Publications</vt:lpstr>
      <vt:lpstr>Publications</vt:lpstr>
      <vt:lpstr>Thank you for your attention!</vt:lpstr>
    </vt:vector>
  </TitlesOfParts>
  <Company>EURECOM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Linked-Data based Visualization Wizard</dc:title>
  <dc:creator>Ghislain Atemezing;Raphaël Troncy</dc:creator>
  <cp:keywords>COLD2014;ISWC2014</cp:keywords>
  <cp:lastModifiedBy>Ghislain Atemezing</cp:lastModifiedBy>
  <cp:revision>761</cp:revision>
  <cp:lastPrinted>2015-03-30T17:13:41Z</cp:lastPrinted>
  <dcterms:created xsi:type="dcterms:W3CDTF">2011-10-20T08:47:25Z</dcterms:created>
  <dcterms:modified xsi:type="dcterms:W3CDTF">2015-03-31T09:19:31Z</dcterms:modified>
  <cp:category>Linked Data;IGN;geodata</cp:category>
</cp:coreProperties>
</file>